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Override5.xml" ContentType="application/vnd.openxmlformats-officedocument.themeOverride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colors8.xml" ContentType="application/vnd.openxmlformats-officedocument.drawingml.diagramColors+xml"/>
  <Override PartName="/ppt/theme/themeOverride17.xml" ContentType="application/vnd.openxmlformats-officedocument.themeOverr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theme/themeOverride24.xml" ContentType="application/vnd.openxmlformats-officedocument.themeOverr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theme/themeOverride13.xml" ContentType="application/vnd.openxmlformats-officedocument.themeOverrid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theme/themeOverride20.xml" ContentType="application/vnd.openxmlformats-officedocument.themeOverr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theme/themeOverride18.xml" ContentType="application/vnd.openxmlformats-officedocument.themeOverride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theme/themeOverride25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theme/themeOverride9.xml" ContentType="application/vnd.openxmlformats-officedocument.themeOverride+xml"/>
  <Override PartName="/ppt/diagrams/quickStyle6.xml" ContentType="application/vnd.openxmlformats-officedocument.drawingml.diagramStyl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theme/themeOverride7.xml" ContentType="application/vnd.openxmlformats-officedocument.themeOverride+xml"/>
  <Override PartName="/ppt/diagrams/quickStyle4.xml" ContentType="application/vnd.openxmlformats-officedocument.drawingml.diagramStyle+xml"/>
  <Override PartName="/ppt/theme/themeOverride21.xml" ContentType="application/vnd.openxmlformats-officedocument.themeOverrid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3.xml" ContentType="application/vnd.openxmlformats-officedocument.themeOverride+xml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theme/themeOverride15.xml" ContentType="application/vnd.openxmlformats-officedocument.themeOverride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theme/themeOverride22.xml" ContentType="application/vnd.openxmlformats-officedocument.themeOverride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theme/themeOverride8.xml" ContentType="application/vnd.openxmlformats-officedocument.themeOverride+xml"/>
  <Override PartName="/ppt/diagrams/quickStyle5.xml" ContentType="application/vnd.openxmlformats-officedocument.drawingml.diagramStyl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data9.xml" ContentType="application/vnd.openxmlformats-officedocument.drawingml.diagramData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theme/themeOverride1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FFFF66"/>
    <a:srgbClr val="262626"/>
    <a:srgbClr val="FF99FF"/>
    <a:srgbClr val="FF9933"/>
    <a:srgbClr val="7F7F7F"/>
    <a:srgbClr val="0033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81929" autoAdjust="0"/>
  </p:normalViewPr>
  <p:slideViewPr>
    <p:cSldViewPr>
      <p:cViewPr>
        <p:scale>
          <a:sx n="90" d="100"/>
          <a:sy n="90" d="100"/>
        </p:scale>
        <p:origin x="-57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8F2C69-B861-4A41-86AA-5750A1A59DAB}" type="doc">
      <dgm:prSet loTypeId="urn:microsoft.com/office/officeart/2005/8/layout/hierarchy2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it-IT"/>
        </a:p>
      </dgm:t>
    </dgm:pt>
    <dgm:pt modelId="{87626107-4B60-47E9-BF5F-E60D3012409E}">
      <dgm:prSet phldrT="[Testo]"/>
      <dgm:spPr/>
      <dgm:t>
        <a:bodyPr/>
        <a:lstStyle/>
        <a:p>
          <a:r>
            <a:rPr lang="it-IT" dirty="0" smtClean="0"/>
            <a:t>Rischio di revisione</a:t>
          </a:r>
        </a:p>
      </dgm:t>
    </dgm:pt>
    <dgm:pt modelId="{61E87139-716E-4C24-92B2-CFD7E43DBB67}" type="parTrans" cxnId="{01BF63E7-5A3A-4D82-B328-729939A38C41}">
      <dgm:prSet/>
      <dgm:spPr/>
      <dgm:t>
        <a:bodyPr/>
        <a:lstStyle/>
        <a:p>
          <a:endParaRPr lang="it-IT"/>
        </a:p>
      </dgm:t>
    </dgm:pt>
    <dgm:pt modelId="{2EB14CE9-C27B-4EBD-A535-83A1BD937D06}" type="sibTrans" cxnId="{01BF63E7-5A3A-4D82-B328-729939A38C41}">
      <dgm:prSet/>
      <dgm:spPr/>
      <dgm:t>
        <a:bodyPr/>
        <a:lstStyle/>
        <a:p>
          <a:endParaRPr lang="it-IT"/>
        </a:p>
      </dgm:t>
    </dgm:pt>
    <dgm:pt modelId="{A1C2AA6F-1C95-44FF-AB09-884414FE02FF}">
      <dgm:prSet phldrT="[Testo]"/>
      <dgm:spPr/>
      <dgm:t>
        <a:bodyPr/>
        <a:lstStyle/>
        <a:p>
          <a:r>
            <a:rPr lang="it-IT" dirty="0" smtClean="0"/>
            <a:t>Rischio di errori significativi: </a:t>
          </a:r>
        </a:p>
        <a:p>
          <a:r>
            <a:rPr lang="it-IT" dirty="0" smtClean="0"/>
            <a:t>il bilancio contiene errori significativi prima di essere sottoposto a revisione</a:t>
          </a:r>
          <a:endParaRPr lang="it-IT" dirty="0"/>
        </a:p>
      </dgm:t>
    </dgm:pt>
    <dgm:pt modelId="{255B1233-812D-4E0F-9C06-7AABB0782A25}" type="parTrans" cxnId="{B634547D-D36C-4A9D-96FC-8221C7BCE111}">
      <dgm:prSet/>
      <dgm:spPr/>
      <dgm:t>
        <a:bodyPr/>
        <a:lstStyle/>
        <a:p>
          <a:endParaRPr lang="it-IT"/>
        </a:p>
      </dgm:t>
    </dgm:pt>
    <dgm:pt modelId="{11952667-5213-4679-A2D4-AB17D7D237C8}" type="sibTrans" cxnId="{B634547D-D36C-4A9D-96FC-8221C7BCE111}">
      <dgm:prSet/>
      <dgm:spPr/>
      <dgm:t>
        <a:bodyPr/>
        <a:lstStyle/>
        <a:p>
          <a:endParaRPr lang="it-IT"/>
        </a:p>
      </dgm:t>
    </dgm:pt>
    <dgm:pt modelId="{DA8828C3-39B0-4B1D-AD5C-7D2CDB7E8C0E}">
      <dgm:prSet phldrT="[Testo]"/>
      <dgm:spPr/>
      <dgm:t>
        <a:bodyPr/>
        <a:lstStyle/>
        <a:p>
          <a:r>
            <a:rPr lang="it-IT" dirty="0" smtClean="0"/>
            <a:t>Rischio intrinseco: </a:t>
          </a:r>
        </a:p>
        <a:p>
          <a:r>
            <a:rPr lang="it-IT" dirty="0" smtClean="0"/>
            <a:t>un dato di bilancio contiene un errore significativo</a:t>
          </a:r>
          <a:endParaRPr lang="it-IT" dirty="0"/>
        </a:p>
      </dgm:t>
    </dgm:pt>
    <dgm:pt modelId="{33D23B85-0E1A-412F-BF27-6E4A5886EDAF}" type="parTrans" cxnId="{BB073325-822C-4078-B2BC-ECD033E67BD2}">
      <dgm:prSet/>
      <dgm:spPr/>
      <dgm:t>
        <a:bodyPr/>
        <a:lstStyle/>
        <a:p>
          <a:endParaRPr lang="it-IT"/>
        </a:p>
      </dgm:t>
    </dgm:pt>
    <dgm:pt modelId="{3ED5F1F7-BA35-464B-A09B-DB00CDA88CFA}" type="sibTrans" cxnId="{BB073325-822C-4078-B2BC-ECD033E67BD2}">
      <dgm:prSet/>
      <dgm:spPr/>
      <dgm:t>
        <a:bodyPr/>
        <a:lstStyle/>
        <a:p>
          <a:endParaRPr lang="it-IT"/>
        </a:p>
      </dgm:t>
    </dgm:pt>
    <dgm:pt modelId="{A21AC1D1-DE14-4612-AD4F-CB6B48741EF2}">
      <dgm:prSet phldrT="[Testo]"/>
      <dgm:spPr/>
      <dgm:t>
        <a:bodyPr/>
        <a:lstStyle/>
        <a:p>
          <a:r>
            <a:rPr lang="it-IT" dirty="0" smtClean="0"/>
            <a:t>Rischio di controllo: </a:t>
          </a:r>
        </a:p>
        <a:p>
          <a:r>
            <a:rPr lang="it-IT" dirty="0" smtClean="0"/>
            <a:t>l’errore significativo non è individuato e corretto dal sistema di controllo interno</a:t>
          </a:r>
          <a:endParaRPr lang="it-IT" dirty="0"/>
        </a:p>
      </dgm:t>
    </dgm:pt>
    <dgm:pt modelId="{BF2AF024-59C2-4A85-985E-E04A9DD457D7}" type="parTrans" cxnId="{7942D624-2B41-46AB-8A39-657D15927144}">
      <dgm:prSet/>
      <dgm:spPr/>
      <dgm:t>
        <a:bodyPr/>
        <a:lstStyle/>
        <a:p>
          <a:endParaRPr lang="it-IT"/>
        </a:p>
      </dgm:t>
    </dgm:pt>
    <dgm:pt modelId="{2508EB68-56C5-47A8-8C1C-36F7F506A536}" type="sibTrans" cxnId="{7942D624-2B41-46AB-8A39-657D15927144}">
      <dgm:prSet/>
      <dgm:spPr/>
      <dgm:t>
        <a:bodyPr/>
        <a:lstStyle/>
        <a:p>
          <a:endParaRPr lang="it-IT"/>
        </a:p>
      </dgm:t>
    </dgm:pt>
    <dgm:pt modelId="{66057319-B92B-4016-86D1-254FE79D22F9}">
      <dgm:prSet phldrT="[Testo]"/>
      <dgm:spPr/>
      <dgm:t>
        <a:bodyPr/>
        <a:lstStyle/>
        <a:p>
          <a:r>
            <a:rPr lang="it-IT" dirty="0" smtClean="0"/>
            <a:t>Rischio di individuazione: </a:t>
          </a:r>
        </a:p>
        <a:p>
          <a:r>
            <a:rPr lang="it-IT" dirty="0" smtClean="0"/>
            <a:t>il revisore non individua gli errori significativi</a:t>
          </a:r>
          <a:endParaRPr lang="it-IT" dirty="0"/>
        </a:p>
      </dgm:t>
    </dgm:pt>
    <dgm:pt modelId="{5FEE11EC-AEBA-4E27-8B0F-EFD27A108CE2}" type="parTrans" cxnId="{0311A698-93A8-4049-906F-5A8E390B5589}">
      <dgm:prSet/>
      <dgm:spPr/>
      <dgm:t>
        <a:bodyPr/>
        <a:lstStyle/>
        <a:p>
          <a:endParaRPr lang="it-IT"/>
        </a:p>
      </dgm:t>
    </dgm:pt>
    <dgm:pt modelId="{0F597E21-79CA-4BC6-BA5A-A8AB2CA8A108}" type="sibTrans" cxnId="{0311A698-93A8-4049-906F-5A8E390B5589}">
      <dgm:prSet/>
      <dgm:spPr/>
      <dgm:t>
        <a:bodyPr/>
        <a:lstStyle/>
        <a:p>
          <a:endParaRPr lang="it-IT"/>
        </a:p>
      </dgm:t>
    </dgm:pt>
    <dgm:pt modelId="{8E198FCD-BF41-4216-BEF7-12C4DB1F491D}" type="pres">
      <dgm:prSet presAssocID="{DD8F2C69-B861-4A41-86AA-5750A1A59DA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3230FC9-9E58-41EC-A3CD-5E0083860C99}" type="pres">
      <dgm:prSet presAssocID="{87626107-4B60-47E9-BF5F-E60D3012409E}" presName="root1" presStyleCnt="0"/>
      <dgm:spPr/>
    </dgm:pt>
    <dgm:pt modelId="{639C6123-860D-4173-9BFF-D1939083E9A9}" type="pres">
      <dgm:prSet presAssocID="{87626107-4B60-47E9-BF5F-E60D3012409E}" presName="LevelOneTextNode" presStyleLbl="node0" presStyleIdx="0" presStyleCnt="1" custScaleX="58711" custScaleY="7580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A953E82-6BD3-4A95-A4E2-90C4DC6F4CAB}" type="pres">
      <dgm:prSet presAssocID="{87626107-4B60-47E9-BF5F-E60D3012409E}" presName="level2hierChild" presStyleCnt="0"/>
      <dgm:spPr/>
    </dgm:pt>
    <dgm:pt modelId="{33469756-C8E3-485F-B375-6EE9BD05846D}" type="pres">
      <dgm:prSet presAssocID="{255B1233-812D-4E0F-9C06-7AABB0782A2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181BF3F9-CC86-4658-B7D3-9EA3DD1D3D27}" type="pres">
      <dgm:prSet presAssocID="{255B1233-812D-4E0F-9C06-7AABB0782A2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3C7D7A79-98C8-405E-A669-5F6DC6FEAF80}" type="pres">
      <dgm:prSet presAssocID="{A1C2AA6F-1C95-44FF-AB09-884414FE02FF}" presName="root2" presStyleCnt="0"/>
      <dgm:spPr/>
    </dgm:pt>
    <dgm:pt modelId="{9BA768BA-746A-4050-8FDD-B95FB22531A8}" type="pres">
      <dgm:prSet presAssocID="{A1C2AA6F-1C95-44FF-AB09-884414FE02F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5AE184A-9D03-4B12-92C9-7CF6F0E9FDDD}" type="pres">
      <dgm:prSet presAssocID="{A1C2AA6F-1C95-44FF-AB09-884414FE02FF}" presName="level3hierChild" presStyleCnt="0"/>
      <dgm:spPr/>
    </dgm:pt>
    <dgm:pt modelId="{8B21F966-A81E-46CB-B113-01F121F34BD3}" type="pres">
      <dgm:prSet presAssocID="{33D23B85-0E1A-412F-BF27-6E4A5886EDAF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72273E61-A71E-43D6-ADAE-8CC9B20C9C46}" type="pres">
      <dgm:prSet presAssocID="{33D23B85-0E1A-412F-BF27-6E4A5886EDAF}" presName="connTx" presStyleLbl="parChTrans1D3" presStyleIdx="0" presStyleCnt="2"/>
      <dgm:spPr/>
      <dgm:t>
        <a:bodyPr/>
        <a:lstStyle/>
        <a:p>
          <a:endParaRPr lang="it-IT"/>
        </a:p>
      </dgm:t>
    </dgm:pt>
    <dgm:pt modelId="{A56FE79F-6BDC-47D9-A98C-C7C8EE15F105}" type="pres">
      <dgm:prSet presAssocID="{DA8828C3-39B0-4B1D-AD5C-7D2CDB7E8C0E}" presName="root2" presStyleCnt="0"/>
      <dgm:spPr/>
    </dgm:pt>
    <dgm:pt modelId="{3F58C3DD-672E-4EA9-BC5D-DFD6D597F353}" type="pres">
      <dgm:prSet presAssocID="{DA8828C3-39B0-4B1D-AD5C-7D2CDB7E8C0E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C0E0644-B858-42D8-BC07-F70FCAE178E0}" type="pres">
      <dgm:prSet presAssocID="{DA8828C3-39B0-4B1D-AD5C-7D2CDB7E8C0E}" presName="level3hierChild" presStyleCnt="0"/>
      <dgm:spPr/>
    </dgm:pt>
    <dgm:pt modelId="{D9F10D6D-66B1-485C-AD29-DA3B799AF756}" type="pres">
      <dgm:prSet presAssocID="{BF2AF024-59C2-4A85-985E-E04A9DD457D7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01C5C5D6-16E9-4F62-9740-5F2ACB3466FC}" type="pres">
      <dgm:prSet presAssocID="{BF2AF024-59C2-4A85-985E-E04A9DD457D7}" presName="connTx" presStyleLbl="parChTrans1D3" presStyleIdx="1" presStyleCnt="2"/>
      <dgm:spPr/>
      <dgm:t>
        <a:bodyPr/>
        <a:lstStyle/>
        <a:p>
          <a:endParaRPr lang="it-IT"/>
        </a:p>
      </dgm:t>
    </dgm:pt>
    <dgm:pt modelId="{2CD8FDF7-227E-49A7-B88F-38DF46ED2384}" type="pres">
      <dgm:prSet presAssocID="{A21AC1D1-DE14-4612-AD4F-CB6B48741EF2}" presName="root2" presStyleCnt="0"/>
      <dgm:spPr/>
    </dgm:pt>
    <dgm:pt modelId="{0AD3246C-DD7E-4A96-8A81-C5EC4CEF57A0}" type="pres">
      <dgm:prSet presAssocID="{A21AC1D1-DE14-4612-AD4F-CB6B48741EF2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FBF0119-E929-4008-A4B6-D111AA6996E0}" type="pres">
      <dgm:prSet presAssocID="{A21AC1D1-DE14-4612-AD4F-CB6B48741EF2}" presName="level3hierChild" presStyleCnt="0"/>
      <dgm:spPr/>
    </dgm:pt>
    <dgm:pt modelId="{2BC834C0-6944-4224-920F-26AEFD27D9AD}" type="pres">
      <dgm:prSet presAssocID="{5FEE11EC-AEBA-4E27-8B0F-EFD27A108CE2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F863C23E-2AFB-4442-89BD-EB04BD2AA75C}" type="pres">
      <dgm:prSet presAssocID="{5FEE11EC-AEBA-4E27-8B0F-EFD27A108CE2}" presName="connTx" presStyleLbl="parChTrans1D2" presStyleIdx="1" presStyleCnt="2"/>
      <dgm:spPr/>
      <dgm:t>
        <a:bodyPr/>
        <a:lstStyle/>
        <a:p>
          <a:endParaRPr lang="it-IT"/>
        </a:p>
      </dgm:t>
    </dgm:pt>
    <dgm:pt modelId="{72EF826F-D4D2-49D8-9D78-6DCC639D4B6D}" type="pres">
      <dgm:prSet presAssocID="{66057319-B92B-4016-86D1-254FE79D22F9}" presName="root2" presStyleCnt="0"/>
      <dgm:spPr/>
    </dgm:pt>
    <dgm:pt modelId="{12C89418-0C46-4717-8BE8-DD105C764A04}" type="pres">
      <dgm:prSet presAssocID="{66057319-B92B-4016-86D1-254FE79D22F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91E05C4-D246-471E-8E60-39F4121A6524}" type="pres">
      <dgm:prSet presAssocID="{66057319-B92B-4016-86D1-254FE79D22F9}" presName="level3hierChild" presStyleCnt="0"/>
      <dgm:spPr/>
    </dgm:pt>
  </dgm:ptLst>
  <dgm:cxnLst>
    <dgm:cxn modelId="{01BF63E7-5A3A-4D82-B328-729939A38C41}" srcId="{DD8F2C69-B861-4A41-86AA-5750A1A59DAB}" destId="{87626107-4B60-47E9-BF5F-E60D3012409E}" srcOrd="0" destOrd="0" parTransId="{61E87139-716E-4C24-92B2-CFD7E43DBB67}" sibTransId="{2EB14CE9-C27B-4EBD-A535-83A1BD937D06}"/>
    <dgm:cxn modelId="{4F23221C-59C0-44E0-9549-2D56084A0E23}" type="presOf" srcId="{5FEE11EC-AEBA-4E27-8B0F-EFD27A108CE2}" destId="{F863C23E-2AFB-4442-89BD-EB04BD2AA75C}" srcOrd="1" destOrd="0" presId="urn:microsoft.com/office/officeart/2005/8/layout/hierarchy2"/>
    <dgm:cxn modelId="{20CFF69D-050B-45AF-8B10-2792D9A5BBF8}" type="presOf" srcId="{5FEE11EC-AEBA-4E27-8B0F-EFD27A108CE2}" destId="{2BC834C0-6944-4224-920F-26AEFD27D9AD}" srcOrd="0" destOrd="0" presId="urn:microsoft.com/office/officeart/2005/8/layout/hierarchy2"/>
    <dgm:cxn modelId="{00A8DA87-33A0-4652-AF3A-5D3A73C32AFE}" type="presOf" srcId="{BF2AF024-59C2-4A85-985E-E04A9DD457D7}" destId="{D9F10D6D-66B1-485C-AD29-DA3B799AF756}" srcOrd="0" destOrd="0" presId="urn:microsoft.com/office/officeart/2005/8/layout/hierarchy2"/>
    <dgm:cxn modelId="{7942D624-2B41-46AB-8A39-657D15927144}" srcId="{A1C2AA6F-1C95-44FF-AB09-884414FE02FF}" destId="{A21AC1D1-DE14-4612-AD4F-CB6B48741EF2}" srcOrd="1" destOrd="0" parTransId="{BF2AF024-59C2-4A85-985E-E04A9DD457D7}" sibTransId="{2508EB68-56C5-47A8-8C1C-36F7F506A536}"/>
    <dgm:cxn modelId="{896473C7-25F3-4D28-A180-AC20AFB7E87D}" type="presOf" srcId="{87626107-4B60-47E9-BF5F-E60D3012409E}" destId="{639C6123-860D-4173-9BFF-D1939083E9A9}" srcOrd="0" destOrd="0" presId="urn:microsoft.com/office/officeart/2005/8/layout/hierarchy2"/>
    <dgm:cxn modelId="{7FCCC9D3-CA91-4ED8-8247-03E044F969C1}" type="presOf" srcId="{255B1233-812D-4E0F-9C06-7AABB0782A25}" destId="{181BF3F9-CC86-4658-B7D3-9EA3DD1D3D27}" srcOrd="1" destOrd="0" presId="urn:microsoft.com/office/officeart/2005/8/layout/hierarchy2"/>
    <dgm:cxn modelId="{3962EF20-CDAD-4E86-BED4-3E90C5C5583A}" type="presOf" srcId="{DD8F2C69-B861-4A41-86AA-5750A1A59DAB}" destId="{8E198FCD-BF41-4216-BEF7-12C4DB1F491D}" srcOrd="0" destOrd="0" presId="urn:microsoft.com/office/officeart/2005/8/layout/hierarchy2"/>
    <dgm:cxn modelId="{B634547D-D36C-4A9D-96FC-8221C7BCE111}" srcId="{87626107-4B60-47E9-BF5F-E60D3012409E}" destId="{A1C2AA6F-1C95-44FF-AB09-884414FE02FF}" srcOrd="0" destOrd="0" parTransId="{255B1233-812D-4E0F-9C06-7AABB0782A25}" sibTransId="{11952667-5213-4679-A2D4-AB17D7D237C8}"/>
    <dgm:cxn modelId="{BB073325-822C-4078-B2BC-ECD033E67BD2}" srcId="{A1C2AA6F-1C95-44FF-AB09-884414FE02FF}" destId="{DA8828C3-39B0-4B1D-AD5C-7D2CDB7E8C0E}" srcOrd="0" destOrd="0" parTransId="{33D23B85-0E1A-412F-BF27-6E4A5886EDAF}" sibTransId="{3ED5F1F7-BA35-464B-A09B-DB00CDA88CFA}"/>
    <dgm:cxn modelId="{062E5A27-0B7D-4E73-9ACD-59DC6223FC34}" type="presOf" srcId="{DA8828C3-39B0-4B1D-AD5C-7D2CDB7E8C0E}" destId="{3F58C3DD-672E-4EA9-BC5D-DFD6D597F353}" srcOrd="0" destOrd="0" presId="urn:microsoft.com/office/officeart/2005/8/layout/hierarchy2"/>
    <dgm:cxn modelId="{4922F6A6-654F-4895-9E7B-DE8161B24AC4}" type="presOf" srcId="{33D23B85-0E1A-412F-BF27-6E4A5886EDAF}" destId="{8B21F966-A81E-46CB-B113-01F121F34BD3}" srcOrd="0" destOrd="0" presId="urn:microsoft.com/office/officeart/2005/8/layout/hierarchy2"/>
    <dgm:cxn modelId="{F3C13AEF-F005-4436-BF1E-07153C757491}" type="presOf" srcId="{66057319-B92B-4016-86D1-254FE79D22F9}" destId="{12C89418-0C46-4717-8BE8-DD105C764A04}" srcOrd="0" destOrd="0" presId="urn:microsoft.com/office/officeart/2005/8/layout/hierarchy2"/>
    <dgm:cxn modelId="{35C17829-F9BE-4319-8041-50A77B36578F}" type="presOf" srcId="{A21AC1D1-DE14-4612-AD4F-CB6B48741EF2}" destId="{0AD3246C-DD7E-4A96-8A81-C5EC4CEF57A0}" srcOrd="0" destOrd="0" presId="urn:microsoft.com/office/officeart/2005/8/layout/hierarchy2"/>
    <dgm:cxn modelId="{405691C0-084A-4E0C-A35A-27C4EDB5806D}" type="presOf" srcId="{A1C2AA6F-1C95-44FF-AB09-884414FE02FF}" destId="{9BA768BA-746A-4050-8FDD-B95FB22531A8}" srcOrd="0" destOrd="0" presId="urn:microsoft.com/office/officeart/2005/8/layout/hierarchy2"/>
    <dgm:cxn modelId="{54BC91D2-4E38-4C73-9CDB-4B2FE80916C4}" type="presOf" srcId="{255B1233-812D-4E0F-9C06-7AABB0782A25}" destId="{33469756-C8E3-485F-B375-6EE9BD05846D}" srcOrd="0" destOrd="0" presId="urn:microsoft.com/office/officeart/2005/8/layout/hierarchy2"/>
    <dgm:cxn modelId="{0311A698-93A8-4049-906F-5A8E390B5589}" srcId="{87626107-4B60-47E9-BF5F-E60D3012409E}" destId="{66057319-B92B-4016-86D1-254FE79D22F9}" srcOrd="1" destOrd="0" parTransId="{5FEE11EC-AEBA-4E27-8B0F-EFD27A108CE2}" sibTransId="{0F597E21-79CA-4BC6-BA5A-A8AB2CA8A108}"/>
    <dgm:cxn modelId="{DD226902-087D-4043-A031-2874F86176C5}" type="presOf" srcId="{33D23B85-0E1A-412F-BF27-6E4A5886EDAF}" destId="{72273E61-A71E-43D6-ADAE-8CC9B20C9C46}" srcOrd="1" destOrd="0" presId="urn:microsoft.com/office/officeart/2005/8/layout/hierarchy2"/>
    <dgm:cxn modelId="{6ED3EF7E-99E2-4476-8EEF-140AB5121FBE}" type="presOf" srcId="{BF2AF024-59C2-4A85-985E-E04A9DD457D7}" destId="{01C5C5D6-16E9-4F62-9740-5F2ACB3466FC}" srcOrd="1" destOrd="0" presId="urn:microsoft.com/office/officeart/2005/8/layout/hierarchy2"/>
    <dgm:cxn modelId="{6FDD3142-BDB8-484E-BC77-16F52B16FBEE}" type="presParOf" srcId="{8E198FCD-BF41-4216-BEF7-12C4DB1F491D}" destId="{03230FC9-9E58-41EC-A3CD-5E0083860C99}" srcOrd="0" destOrd="0" presId="urn:microsoft.com/office/officeart/2005/8/layout/hierarchy2"/>
    <dgm:cxn modelId="{6437167F-5AC6-4207-93B9-E5E39C9CE7C3}" type="presParOf" srcId="{03230FC9-9E58-41EC-A3CD-5E0083860C99}" destId="{639C6123-860D-4173-9BFF-D1939083E9A9}" srcOrd="0" destOrd="0" presId="urn:microsoft.com/office/officeart/2005/8/layout/hierarchy2"/>
    <dgm:cxn modelId="{809ABDD1-A42F-4CA8-B499-8AB0C4776903}" type="presParOf" srcId="{03230FC9-9E58-41EC-A3CD-5E0083860C99}" destId="{2A953E82-6BD3-4A95-A4E2-90C4DC6F4CAB}" srcOrd="1" destOrd="0" presId="urn:microsoft.com/office/officeart/2005/8/layout/hierarchy2"/>
    <dgm:cxn modelId="{202EB1ED-7917-4639-A65F-6F41B2AD89CC}" type="presParOf" srcId="{2A953E82-6BD3-4A95-A4E2-90C4DC6F4CAB}" destId="{33469756-C8E3-485F-B375-6EE9BD05846D}" srcOrd="0" destOrd="0" presId="urn:microsoft.com/office/officeart/2005/8/layout/hierarchy2"/>
    <dgm:cxn modelId="{974483C4-4C81-43F4-A699-CB172580CC4D}" type="presParOf" srcId="{33469756-C8E3-485F-B375-6EE9BD05846D}" destId="{181BF3F9-CC86-4658-B7D3-9EA3DD1D3D27}" srcOrd="0" destOrd="0" presId="urn:microsoft.com/office/officeart/2005/8/layout/hierarchy2"/>
    <dgm:cxn modelId="{52DCAE32-1E75-4D8C-9BB4-E5878D01870E}" type="presParOf" srcId="{2A953E82-6BD3-4A95-A4E2-90C4DC6F4CAB}" destId="{3C7D7A79-98C8-405E-A669-5F6DC6FEAF80}" srcOrd="1" destOrd="0" presId="urn:microsoft.com/office/officeart/2005/8/layout/hierarchy2"/>
    <dgm:cxn modelId="{7DC5D162-250E-4C28-A882-B3BE8D3E4F40}" type="presParOf" srcId="{3C7D7A79-98C8-405E-A669-5F6DC6FEAF80}" destId="{9BA768BA-746A-4050-8FDD-B95FB22531A8}" srcOrd="0" destOrd="0" presId="urn:microsoft.com/office/officeart/2005/8/layout/hierarchy2"/>
    <dgm:cxn modelId="{0952E447-ABE0-4AB5-9B8C-4F589E8860B1}" type="presParOf" srcId="{3C7D7A79-98C8-405E-A669-5F6DC6FEAF80}" destId="{25AE184A-9D03-4B12-92C9-7CF6F0E9FDDD}" srcOrd="1" destOrd="0" presId="urn:microsoft.com/office/officeart/2005/8/layout/hierarchy2"/>
    <dgm:cxn modelId="{230C956B-BF7A-4A1B-AC7B-1531829F58AF}" type="presParOf" srcId="{25AE184A-9D03-4B12-92C9-7CF6F0E9FDDD}" destId="{8B21F966-A81E-46CB-B113-01F121F34BD3}" srcOrd="0" destOrd="0" presId="urn:microsoft.com/office/officeart/2005/8/layout/hierarchy2"/>
    <dgm:cxn modelId="{9179C8BE-9581-4CBF-9106-2A7772EB5C46}" type="presParOf" srcId="{8B21F966-A81E-46CB-B113-01F121F34BD3}" destId="{72273E61-A71E-43D6-ADAE-8CC9B20C9C46}" srcOrd="0" destOrd="0" presId="urn:microsoft.com/office/officeart/2005/8/layout/hierarchy2"/>
    <dgm:cxn modelId="{1D33FFDE-411B-4762-B41D-A2E4EA66586E}" type="presParOf" srcId="{25AE184A-9D03-4B12-92C9-7CF6F0E9FDDD}" destId="{A56FE79F-6BDC-47D9-A98C-C7C8EE15F105}" srcOrd="1" destOrd="0" presId="urn:microsoft.com/office/officeart/2005/8/layout/hierarchy2"/>
    <dgm:cxn modelId="{81AC685A-AE4A-46A7-A704-546AE676CF59}" type="presParOf" srcId="{A56FE79F-6BDC-47D9-A98C-C7C8EE15F105}" destId="{3F58C3DD-672E-4EA9-BC5D-DFD6D597F353}" srcOrd="0" destOrd="0" presId="urn:microsoft.com/office/officeart/2005/8/layout/hierarchy2"/>
    <dgm:cxn modelId="{52F1A5CF-F812-4DF9-953E-1EDDCC937925}" type="presParOf" srcId="{A56FE79F-6BDC-47D9-A98C-C7C8EE15F105}" destId="{EC0E0644-B858-42D8-BC07-F70FCAE178E0}" srcOrd="1" destOrd="0" presId="urn:microsoft.com/office/officeart/2005/8/layout/hierarchy2"/>
    <dgm:cxn modelId="{9C54F875-2841-47DE-8005-E3D6263A6A66}" type="presParOf" srcId="{25AE184A-9D03-4B12-92C9-7CF6F0E9FDDD}" destId="{D9F10D6D-66B1-485C-AD29-DA3B799AF756}" srcOrd="2" destOrd="0" presId="urn:microsoft.com/office/officeart/2005/8/layout/hierarchy2"/>
    <dgm:cxn modelId="{4C7EB727-8D23-4F33-81F1-07A5242CECED}" type="presParOf" srcId="{D9F10D6D-66B1-485C-AD29-DA3B799AF756}" destId="{01C5C5D6-16E9-4F62-9740-5F2ACB3466FC}" srcOrd="0" destOrd="0" presId="urn:microsoft.com/office/officeart/2005/8/layout/hierarchy2"/>
    <dgm:cxn modelId="{4C4BBFE0-11FD-46FE-BE46-EA0810319912}" type="presParOf" srcId="{25AE184A-9D03-4B12-92C9-7CF6F0E9FDDD}" destId="{2CD8FDF7-227E-49A7-B88F-38DF46ED2384}" srcOrd="3" destOrd="0" presId="urn:microsoft.com/office/officeart/2005/8/layout/hierarchy2"/>
    <dgm:cxn modelId="{EE6842F3-FB7C-409B-93AC-4FDE53379384}" type="presParOf" srcId="{2CD8FDF7-227E-49A7-B88F-38DF46ED2384}" destId="{0AD3246C-DD7E-4A96-8A81-C5EC4CEF57A0}" srcOrd="0" destOrd="0" presId="urn:microsoft.com/office/officeart/2005/8/layout/hierarchy2"/>
    <dgm:cxn modelId="{FB4A2FA5-DA24-45AF-92A1-0B1C3509E9BA}" type="presParOf" srcId="{2CD8FDF7-227E-49A7-B88F-38DF46ED2384}" destId="{4FBF0119-E929-4008-A4B6-D111AA6996E0}" srcOrd="1" destOrd="0" presId="urn:microsoft.com/office/officeart/2005/8/layout/hierarchy2"/>
    <dgm:cxn modelId="{C499D596-0ABD-4F1B-B36C-BA7EED0B803A}" type="presParOf" srcId="{2A953E82-6BD3-4A95-A4E2-90C4DC6F4CAB}" destId="{2BC834C0-6944-4224-920F-26AEFD27D9AD}" srcOrd="2" destOrd="0" presId="urn:microsoft.com/office/officeart/2005/8/layout/hierarchy2"/>
    <dgm:cxn modelId="{0C9666A2-7AA6-4761-9746-ED39950D2BDF}" type="presParOf" srcId="{2BC834C0-6944-4224-920F-26AEFD27D9AD}" destId="{F863C23E-2AFB-4442-89BD-EB04BD2AA75C}" srcOrd="0" destOrd="0" presId="urn:microsoft.com/office/officeart/2005/8/layout/hierarchy2"/>
    <dgm:cxn modelId="{88AED3A6-47C9-4D81-8E82-3C7A03DA5D1C}" type="presParOf" srcId="{2A953E82-6BD3-4A95-A4E2-90C4DC6F4CAB}" destId="{72EF826F-D4D2-49D8-9D78-6DCC639D4B6D}" srcOrd="3" destOrd="0" presId="urn:microsoft.com/office/officeart/2005/8/layout/hierarchy2"/>
    <dgm:cxn modelId="{509A32CC-B761-489B-B299-8DAABFF11BEF}" type="presParOf" srcId="{72EF826F-D4D2-49D8-9D78-6DCC639D4B6D}" destId="{12C89418-0C46-4717-8BE8-DD105C764A04}" srcOrd="0" destOrd="0" presId="urn:microsoft.com/office/officeart/2005/8/layout/hierarchy2"/>
    <dgm:cxn modelId="{44C1F9C7-F3CB-4E83-A52C-30B548197CC1}" type="presParOf" srcId="{72EF826F-D4D2-49D8-9D78-6DCC639D4B6D}" destId="{891E05C4-D246-471E-8E60-39F4121A652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C75BFBB-FDF0-4D60-BE80-1F4221A35CB2}" type="doc">
      <dgm:prSet loTypeId="urn:microsoft.com/office/officeart/2005/8/layout/vList2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it-IT"/>
        </a:p>
      </dgm:t>
    </dgm:pt>
    <dgm:pt modelId="{FA2BDD55-DB89-47D5-BCA2-D4B20E57CE2A}">
      <dgm:prSet phldrT="[Testo]"/>
      <dgm:spPr/>
      <dgm:t>
        <a:bodyPr/>
        <a:lstStyle/>
        <a:p>
          <a:r>
            <a:rPr lang="it-IT" dirty="0" smtClean="0"/>
            <a:t>Serie elaborata dal 1977 al 1981 a seguito del DPR 136/75 che introdusse in Italia la certificazione del bilancio per le società quotate </a:t>
          </a:r>
          <a:endParaRPr lang="it-IT" dirty="0"/>
        </a:p>
      </dgm:t>
    </dgm:pt>
    <dgm:pt modelId="{481C0C16-B199-433C-915E-A28DD609B67B}" type="parTrans" cxnId="{F1AA5169-A112-493A-8FBE-C1A944DB9C56}">
      <dgm:prSet/>
      <dgm:spPr/>
      <dgm:t>
        <a:bodyPr/>
        <a:lstStyle/>
        <a:p>
          <a:endParaRPr lang="it-IT"/>
        </a:p>
      </dgm:t>
    </dgm:pt>
    <dgm:pt modelId="{F4D02B93-DF3B-4F8A-9132-3C27810592D1}" type="sibTrans" cxnId="{F1AA5169-A112-493A-8FBE-C1A944DB9C56}">
      <dgm:prSet/>
      <dgm:spPr/>
      <dgm:t>
        <a:bodyPr/>
        <a:lstStyle/>
        <a:p>
          <a:endParaRPr lang="it-IT"/>
        </a:p>
      </dgm:t>
    </dgm:pt>
    <dgm:pt modelId="{CF47CEE1-C20C-4808-81B1-BE36EB6A04BA}">
      <dgm:prSet phldrT="[Testo]"/>
      <dgm:spPr/>
      <dgm:t>
        <a:bodyPr/>
        <a:lstStyle/>
        <a:p>
          <a:r>
            <a:rPr lang="it-IT" dirty="0" smtClean="0"/>
            <a:t>sviluppati in modo indipendente dai principi internazionali</a:t>
          </a:r>
          <a:endParaRPr lang="it-IT" dirty="0"/>
        </a:p>
      </dgm:t>
    </dgm:pt>
    <dgm:pt modelId="{96508A24-2FF8-47E7-862E-4D3CC4E386EB}" type="parTrans" cxnId="{DEEE9005-3E2F-4A6A-BCD9-EE0FF1C8A97B}">
      <dgm:prSet/>
      <dgm:spPr/>
      <dgm:t>
        <a:bodyPr/>
        <a:lstStyle/>
        <a:p>
          <a:endParaRPr lang="it-IT"/>
        </a:p>
      </dgm:t>
    </dgm:pt>
    <dgm:pt modelId="{C92EDE47-4A9D-4110-8D02-CD117DECA8C1}" type="sibTrans" cxnId="{DEEE9005-3E2F-4A6A-BCD9-EE0FF1C8A97B}">
      <dgm:prSet/>
      <dgm:spPr/>
      <dgm:t>
        <a:bodyPr/>
        <a:lstStyle/>
        <a:p>
          <a:endParaRPr lang="it-IT"/>
        </a:p>
      </dgm:t>
    </dgm:pt>
    <dgm:pt modelId="{053AE058-31E9-4A61-AAA3-05E95383ED4C}">
      <dgm:prSet phldrT="[Testo]"/>
      <dgm:spPr/>
      <dgm:t>
        <a:bodyPr/>
        <a:lstStyle/>
        <a:p>
          <a:r>
            <a:rPr lang="it-IT" dirty="0" smtClean="0"/>
            <a:t>Serie elaborata dal 2002 (alcuni principi sono stati aggiornati nel 2006 e 2007)</a:t>
          </a:r>
          <a:endParaRPr lang="it-IT" dirty="0"/>
        </a:p>
      </dgm:t>
    </dgm:pt>
    <dgm:pt modelId="{6BA96133-EA1D-43A1-92BD-5256BF22B4E7}" type="parTrans" cxnId="{8D2F1986-9662-4F0A-AFFF-B9E940E4849C}">
      <dgm:prSet/>
      <dgm:spPr/>
      <dgm:t>
        <a:bodyPr/>
        <a:lstStyle/>
        <a:p>
          <a:endParaRPr lang="it-IT"/>
        </a:p>
      </dgm:t>
    </dgm:pt>
    <dgm:pt modelId="{D7F68CC5-D122-4A50-BFD7-4D7CFA3E8665}" type="sibTrans" cxnId="{8D2F1986-9662-4F0A-AFFF-B9E940E4849C}">
      <dgm:prSet/>
      <dgm:spPr/>
      <dgm:t>
        <a:bodyPr/>
        <a:lstStyle/>
        <a:p>
          <a:endParaRPr lang="it-IT"/>
        </a:p>
      </dgm:t>
    </dgm:pt>
    <dgm:pt modelId="{E1CC133A-CA73-41DF-8681-D9AFCA940993}">
      <dgm:prSet phldrT="[Testo]"/>
      <dgm:spPr/>
      <dgm:t>
        <a:bodyPr/>
        <a:lstStyle/>
        <a:p>
          <a:r>
            <a:rPr lang="it-IT" dirty="0" smtClean="0"/>
            <a:t>emanati sulla base degli ISA anteriori al </a:t>
          </a:r>
          <a:r>
            <a:rPr lang="it-IT" i="1" dirty="0" err="1" smtClean="0"/>
            <a:t>clarity</a:t>
          </a:r>
          <a:r>
            <a:rPr lang="it-IT" i="1" dirty="0" smtClean="0"/>
            <a:t> project</a:t>
          </a:r>
          <a:r>
            <a:rPr lang="it-IT" dirty="0" smtClean="0"/>
            <a:t> (di cui riprendono anche la numerazione)</a:t>
          </a:r>
          <a:endParaRPr lang="it-IT" dirty="0"/>
        </a:p>
      </dgm:t>
    </dgm:pt>
    <dgm:pt modelId="{2F7AB639-AC41-4172-81D2-12606F82DB5E}" type="parTrans" cxnId="{B707055B-813D-4D28-BFDE-53B5EB19D228}">
      <dgm:prSet/>
      <dgm:spPr/>
      <dgm:t>
        <a:bodyPr/>
        <a:lstStyle/>
        <a:p>
          <a:endParaRPr lang="it-IT"/>
        </a:p>
      </dgm:t>
    </dgm:pt>
    <dgm:pt modelId="{BD528AD9-040C-446E-9389-9F2659591979}" type="sibTrans" cxnId="{B707055B-813D-4D28-BFDE-53B5EB19D228}">
      <dgm:prSet/>
      <dgm:spPr/>
      <dgm:t>
        <a:bodyPr/>
        <a:lstStyle/>
        <a:p>
          <a:endParaRPr lang="it-IT"/>
        </a:p>
      </dgm:t>
    </dgm:pt>
    <dgm:pt modelId="{5EC1BAB6-A83A-4591-90EB-5C629D2AE7EA}">
      <dgm:prSet phldrT="[Testo]"/>
      <dgm:spPr/>
      <dgm:t>
        <a:bodyPr/>
        <a:lstStyle/>
        <a:p>
          <a:r>
            <a:rPr lang="it-IT" dirty="0" smtClean="0"/>
            <a:t>approccio “per voce di bilancio” (</a:t>
          </a:r>
          <a:r>
            <a:rPr lang="it-IT" i="1" dirty="0" err="1" smtClean="0"/>
            <a:t>ruling</a:t>
          </a:r>
          <a:r>
            <a:rPr lang="it-IT" i="1" dirty="0" smtClean="0"/>
            <a:t> </a:t>
          </a:r>
          <a:r>
            <a:rPr lang="it-IT" i="1" dirty="0" err="1" smtClean="0"/>
            <a:t>basis</a:t>
          </a:r>
          <a:r>
            <a:rPr lang="it-IT" dirty="0" smtClean="0"/>
            <a:t>): definivano le procedure di revisione da applicare con riferimento alle singole voci di bilancio</a:t>
          </a:r>
          <a:endParaRPr lang="it-IT" dirty="0"/>
        </a:p>
      </dgm:t>
    </dgm:pt>
    <dgm:pt modelId="{5A7293BF-0C4A-413B-A3FB-7B3593EAD66E}" type="parTrans" cxnId="{3B420698-3318-47A0-9126-9EF3D14429E6}">
      <dgm:prSet/>
      <dgm:spPr/>
      <dgm:t>
        <a:bodyPr/>
        <a:lstStyle/>
        <a:p>
          <a:endParaRPr lang="it-IT"/>
        </a:p>
      </dgm:t>
    </dgm:pt>
    <dgm:pt modelId="{CA685CAD-5CF0-483B-88A3-B5EC4527F654}" type="sibTrans" cxnId="{3B420698-3318-47A0-9126-9EF3D14429E6}">
      <dgm:prSet/>
      <dgm:spPr/>
      <dgm:t>
        <a:bodyPr/>
        <a:lstStyle/>
        <a:p>
          <a:endParaRPr lang="it-IT"/>
        </a:p>
      </dgm:t>
    </dgm:pt>
    <dgm:pt modelId="{B34BFC0C-9C54-4C91-ACE0-7CAD2D7F9073}">
      <dgm:prSet phldrT="[Testo]"/>
      <dgm:spPr/>
      <dgm:t>
        <a:bodyPr/>
        <a:lstStyle/>
        <a:p>
          <a:r>
            <a:rPr lang="it-IT" i="1" dirty="0" err="1" smtClean="0"/>
            <a:t>principle</a:t>
          </a:r>
          <a:r>
            <a:rPr lang="it-IT" i="1" dirty="0" smtClean="0"/>
            <a:t> </a:t>
          </a:r>
          <a:r>
            <a:rPr lang="it-IT" i="1" dirty="0" err="1" smtClean="0"/>
            <a:t>basis</a:t>
          </a:r>
          <a:r>
            <a:rPr lang="it-IT" dirty="0" smtClean="0"/>
            <a:t>: forniscono procedure generali e sono ordinati secondo i vari aspetti e le varie fasi della revisione</a:t>
          </a:r>
          <a:endParaRPr lang="it-IT" dirty="0"/>
        </a:p>
      </dgm:t>
    </dgm:pt>
    <dgm:pt modelId="{9645E469-502F-4D43-A709-4801F0D7B3A7}" type="parTrans" cxnId="{524B6D8A-BE3D-4009-BE5F-CFE8A3FE034E}">
      <dgm:prSet/>
      <dgm:spPr/>
      <dgm:t>
        <a:bodyPr/>
        <a:lstStyle/>
        <a:p>
          <a:endParaRPr lang="it-IT"/>
        </a:p>
      </dgm:t>
    </dgm:pt>
    <dgm:pt modelId="{1AC0A0E1-EBB0-47EF-B69D-2A8995817F50}" type="sibTrans" cxnId="{524B6D8A-BE3D-4009-BE5F-CFE8A3FE034E}">
      <dgm:prSet/>
      <dgm:spPr/>
      <dgm:t>
        <a:bodyPr/>
        <a:lstStyle/>
        <a:p>
          <a:endParaRPr lang="it-IT"/>
        </a:p>
      </dgm:t>
    </dgm:pt>
    <dgm:pt modelId="{7B35628D-B535-48DA-BB8B-56C8B8C75591}">
      <dgm:prSet phldrT="[Testo]"/>
      <dgm:spPr/>
      <dgm:t>
        <a:bodyPr/>
        <a:lstStyle/>
        <a:p>
          <a:r>
            <a:rPr lang="it-IT" i="1" dirty="0" err="1" smtClean="0"/>
            <a:t>risk</a:t>
          </a:r>
          <a:r>
            <a:rPr lang="it-IT" i="1" dirty="0" smtClean="0"/>
            <a:t> </a:t>
          </a:r>
          <a:r>
            <a:rPr lang="it-IT" i="1" dirty="0" err="1" smtClean="0"/>
            <a:t>based</a:t>
          </a:r>
          <a:r>
            <a:rPr lang="it-IT" i="1" dirty="0" smtClean="0"/>
            <a:t> </a:t>
          </a:r>
          <a:r>
            <a:rPr lang="it-IT" i="1" dirty="0" err="1" smtClean="0"/>
            <a:t>approach</a:t>
          </a:r>
          <a:r>
            <a:rPr lang="it-IT" dirty="0" smtClean="0"/>
            <a:t>: individuano le procedure di revisione idonee a fronteggiare il rischio che il bilancio sia inficiato da errori significativi e che, nel suo complesso, non sia attendibile</a:t>
          </a:r>
          <a:endParaRPr lang="it-IT" dirty="0"/>
        </a:p>
      </dgm:t>
    </dgm:pt>
    <dgm:pt modelId="{9E975DFD-B5B4-4F5B-9907-341A13519C5D}" type="parTrans" cxnId="{FD8935AA-50CF-4E63-A1D4-765CAEA81CFE}">
      <dgm:prSet/>
      <dgm:spPr/>
      <dgm:t>
        <a:bodyPr/>
        <a:lstStyle/>
        <a:p>
          <a:endParaRPr lang="it-IT"/>
        </a:p>
      </dgm:t>
    </dgm:pt>
    <dgm:pt modelId="{8B7D20BD-9C50-47D7-B809-8340B0CC23FB}" type="sibTrans" cxnId="{FD8935AA-50CF-4E63-A1D4-765CAEA81CFE}">
      <dgm:prSet/>
      <dgm:spPr/>
      <dgm:t>
        <a:bodyPr/>
        <a:lstStyle/>
        <a:p>
          <a:endParaRPr lang="it-IT"/>
        </a:p>
      </dgm:t>
    </dgm:pt>
    <dgm:pt modelId="{8E1E39C8-4A97-4C4D-BBD9-0C6FC0ABB02B}" type="pres">
      <dgm:prSet presAssocID="{EC75BFBB-FDF0-4D60-BE80-1F4221A35C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6E3CEB0-CD5F-4C4E-B4B2-1BE7876C0976}" type="pres">
      <dgm:prSet presAssocID="{FA2BDD55-DB89-47D5-BCA2-D4B20E57CE2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09639F0-8695-4FB5-A233-1D7951F27BC6}" type="pres">
      <dgm:prSet presAssocID="{FA2BDD55-DB89-47D5-BCA2-D4B20E57CE2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4CF4A6-0609-4722-AAA7-810ACB4F3AAE}" type="pres">
      <dgm:prSet presAssocID="{053AE058-31E9-4A61-AAA3-05E95383ED4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AE5605-DF38-43F7-A223-665A9CCA042E}" type="pres">
      <dgm:prSet presAssocID="{053AE058-31E9-4A61-AAA3-05E95383ED4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D2F1986-9662-4F0A-AFFF-B9E940E4849C}" srcId="{EC75BFBB-FDF0-4D60-BE80-1F4221A35CB2}" destId="{053AE058-31E9-4A61-AAA3-05E95383ED4C}" srcOrd="1" destOrd="0" parTransId="{6BA96133-EA1D-43A1-92BD-5256BF22B4E7}" sibTransId="{D7F68CC5-D122-4A50-BFD7-4D7CFA3E8665}"/>
    <dgm:cxn modelId="{5F0C127E-08CC-40B8-8105-A65721E1D13E}" type="presOf" srcId="{053AE058-31E9-4A61-AAA3-05E95383ED4C}" destId="{2A4CF4A6-0609-4722-AAA7-810ACB4F3AAE}" srcOrd="0" destOrd="0" presId="urn:microsoft.com/office/officeart/2005/8/layout/vList2"/>
    <dgm:cxn modelId="{B707055B-813D-4D28-BFDE-53B5EB19D228}" srcId="{053AE058-31E9-4A61-AAA3-05E95383ED4C}" destId="{E1CC133A-CA73-41DF-8681-D9AFCA940993}" srcOrd="0" destOrd="0" parTransId="{2F7AB639-AC41-4172-81D2-12606F82DB5E}" sibTransId="{BD528AD9-040C-446E-9389-9F2659591979}"/>
    <dgm:cxn modelId="{B8373093-2D42-4E48-8B5B-B30D86F4742B}" type="presOf" srcId="{B34BFC0C-9C54-4C91-ACE0-7CAD2D7F9073}" destId="{BFAE5605-DF38-43F7-A223-665A9CCA042E}" srcOrd="0" destOrd="1" presId="urn:microsoft.com/office/officeart/2005/8/layout/vList2"/>
    <dgm:cxn modelId="{63D96D42-3A2E-45DA-8D41-95EEA40E5ACC}" type="presOf" srcId="{FA2BDD55-DB89-47D5-BCA2-D4B20E57CE2A}" destId="{E6E3CEB0-CD5F-4C4E-B4B2-1BE7876C0976}" srcOrd="0" destOrd="0" presId="urn:microsoft.com/office/officeart/2005/8/layout/vList2"/>
    <dgm:cxn modelId="{A2114118-1120-4FD4-9967-8C3B007AD3BC}" type="presOf" srcId="{7B35628D-B535-48DA-BB8B-56C8B8C75591}" destId="{BFAE5605-DF38-43F7-A223-665A9CCA042E}" srcOrd="0" destOrd="2" presId="urn:microsoft.com/office/officeart/2005/8/layout/vList2"/>
    <dgm:cxn modelId="{3B420698-3318-47A0-9126-9EF3D14429E6}" srcId="{FA2BDD55-DB89-47D5-BCA2-D4B20E57CE2A}" destId="{5EC1BAB6-A83A-4591-90EB-5C629D2AE7EA}" srcOrd="1" destOrd="0" parTransId="{5A7293BF-0C4A-413B-A3FB-7B3593EAD66E}" sibTransId="{CA685CAD-5CF0-483B-88A3-B5EC4527F654}"/>
    <dgm:cxn modelId="{B7905EBA-29F3-4B32-80B2-EB559B86A56A}" type="presOf" srcId="{CF47CEE1-C20C-4808-81B1-BE36EB6A04BA}" destId="{309639F0-8695-4FB5-A233-1D7951F27BC6}" srcOrd="0" destOrd="0" presId="urn:microsoft.com/office/officeart/2005/8/layout/vList2"/>
    <dgm:cxn modelId="{F1AA5169-A112-493A-8FBE-C1A944DB9C56}" srcId="{EC75BFBB-FDF0-4D60-BE80-1F4221A35CB2}" destId="{FA2BDD55-DB89-47D5-BCA2-D4B20E57CE2A}" srcOrd="0" destOrd="0" parTransId="{481C0C16-B199-433C-915E-A28DD609B67B}" sibTransId="{F4D02B93-DF3B-4F8A-9132-3C27810592D1}"/>
    <dgm:cxn modelId="{44D03778-857F-4546-9775-6EECC5FE6CB3}" type="presOf" srcId="{EC75BFBB-FDF0-4D60-BE80-1F4221A35CB2}" destId="{8E1E39C8-4A97-4C4D-BBD9-0C6FC0ABB02B}" srcOrd="0" destOrd="0" presId="urn:microsoft.com/office/officeart/2005/8/layout/vList2"/>
    <dgm:cxn modelId="{DEEE9005-3E2F-4A6A-BCD9-EE0FF1C8A97B}" srcId="{FA2BDD55-DB89-47D5-BCA2-D4B20E57CE2A}" destId="{CF47CEE1-C20C-4808-81B1-BE36EB6A04BA}" srcOrd="0" destOrd="0" parTransId="{96508A24-2FF8-47E7-862E-4D3CC4E386EB}" sibTransId="{C92EDE47-4A9D-4110-8D02-CD117DECA8C1}"/>
    <dgm:cxn modelId="{524B6D8A-BE3D-4009-BE5F-CFE8A3FE034E}" srcId="{053AE058-31E9-4A61-AAA3-05E95383ED4C}" destId="{B34BFC0C-9C54-4C91-ACE0-7CAD2D7F9073}" srcOrd="1" destOrd="0" parTransId="{9645E469-502F-4D43-A709-4801F0D7B3A7}" sibTransId="{1AC0A0E1-EBB0-47EF-B69D-2A8995817F50}"/>
    <dgm:cxn modelId="{3C1D9835-BF94-4CFF-BA89-FD600D47D379}" type="presOf" srcId="{E1CC133A-CA73-41DF-8681-D9AFCA940993}" destId="{BFAE5605-DF38-43F7-A223-665A9CCA042E}" srcOrd="0" destOrd="0" presId="urn:microsoft.com/office/officeart/2005/8/layout/vList2"/>
    <dgm:cxn modelId="{338CCACD-22A3-469C-B332-D6D4ADD4F159}" type="presOf" srcId="{5EC1BAB6-A83A-4591-90EB-5C629D2AE7EA}" destId="{309639F0-8695-4FB5-A233-1D7951F27BC6}" srcOrd="0" destOrd="1" presId="urn:microsoft.com/office/officeart/2005/8/layout/vList2"/>
    <dgm:cxn modelId="{FD8935AA-50CF-4E63-A1D4-765CAEA81CFE}" srcId="{053AE058-31E9-4A61-AAA3-05E95383ED4C}" destId="{7B35628D-B535-48DA-BB8B-56C8B8C75591}" srcOrd="2" destOrd="0" parTransId="{9E975DFD-B5B4-4F5B-9907-341A13519C5D}" sibTransId="{8B7D20BD-9C50-47D7-B809-8340B0CC23FB}"/>
    <dgm:cxn modelId="{ECCAACF6-0764-4256-88F6-E5A5B63E9EAF}" type="presParOf" srcId="{8E1E39C8-4A97-4C4D-BBD9-0C6FC0ABB02B}" destId="{E6E3CEB0-CD5F-4C4E-B4B2-1BE7876C0976}" srcOrd="0" destOrd="0" presId="urn:microsoft.com/office/officeart/2005/8/layout/vList2"/>
    <dgm:cxn modelId="{A6E88D73-D1FB-40D8-B3C3-0C6D8D6CAC74}" type="presParOf" srcId="{8E1E39C8-4A97-4C4D-BBD9-0C6FC0ABB02B}" destId="{309639F0-8695-4FB5-A233-1D7951F27BC6}" srcOrd="1" destOrd="0" presId="urn:microsoft.com/office/officeart/2005/8/layout/vList2"/>
    <dgm:cxn modelId="{F4F366DF-4BEA-4021-BA7B-11263B5B0FD7}" type="presParOf" srcId="{8E1E39C8-4A97-4C4D-BBD9-0C6FC0ABB02B}" destId="{2A4CF4A6-0609-4722-AAA7-810ACB4F3AAE}" srcOrd="2" destOrd="0" presId="urn:microsoft.com/office/officeart/2005/8/layout/vList2"/>
    <dgm:cxn modelId="{EEAC02CC-8F33-437F-964D-57EDCC83F03C}" type="presParOf" srcId="{8E1E39C8-4A97-4C4D-BBD9-0C6FC0ABB02B}" destId="{BFAE5605-DF38-43F7-A223-665A9CCA042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813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t" anchorCtr="0" compatLnSpc="1">
            <a:prstTxWarp prst="textNoShape">
              <a:avLst/>
            </a:prstTxWarp>
          </a:bodyPr>
          <a:lstStyle>
            <a:lvl1pPr defTabSz="1044575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287838" y="0"/>
            <a:ext cx="32813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t" anchorCtr="0" compatLnSpc="1">
            <a:prstTxWarp prst="textNoShape">
              <a:avLst/>
            </a:prstTxWarp>
          </a:bodyPr>
          <a:lstStyle>
            <a:lvl1pPr algn="r" defTabSz="1044575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166350"/>
            <a:ext cx="32813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b" anchorCtr="0" compatLnSpc="1">
            <a:prstTxWarp prst="textNoShape">
              <a:avLst/>
            </a:prstTxWarp>
          </a:bodyPr>
          <a:lstStyle>
            <a:lvl1pPr defTabSz="1044575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7838" y="10166350"/>
            <a:ext cx="32813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b" anchorCtr="0" compatLnSpc="1">
            <a:prstTxWarp prst="textNoShape">
              <a:avLst/>
            </a:prstTxWarp>
          </a:bodyPr>
          <a:lstStyle>
            <a:lvl1pPr algn="r" defTabSz="1044575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2F4179E4-A664-47A6-8AD6-1B05F01E2A4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813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t" anchorCtr="0" compatLnSpc="1">
            <a:prstTxWarp prst="textNoShape">
              <a:avLst/>
            </a:prstTxWarp>
          </a:bodyPr>
          <a:lstStyle>
            <a:lvl1pPr defTabSz="1044575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287838" y="0"/>
            <a:ext cx="32813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t" anchorCtr="0" compatLnSpc="1">
            <a:prstTxWarp prst="textNoShape">
              <a:avLst/>
            </a:prstTxWarp>
          </a:bodyPr>
          <a:lstStyle>
            <a:lvl1pPr algn="r" defTabSz="1044575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1250" y="803275"/>
            <a:ext cx="5351463" cy="401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57238" y="5083175"/>
            <a:ext cx="6056312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166350"/>
            <a:ext cx="32813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b" anchorCtr="0" compatLnSpc="1">
            <a:prstTxWarp prst="textNoShape">
              <a:avLst/>
            </a:prstTxWarp>
          </a:bodyPr>
          <a:lstStyle>
            <a:lvl1pPr defTabSz="1044575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287838" y="10166350"/>
            <a:ext cx="32813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6" tIns="52203" rIns="104406" bIns="52203" numCol="1" anchor="b" anchorCtr="0" compatLnSpc="1">
            <a:prstTxWarp prst="textNoShape">
              <a:avLst/>
            </a:prstTxWarp>
          </a:bodyPr>
          <a:lstStyle>
            <a:lvl1pPr algn="r" defTabSz="1044575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003377D-7EE6-4620-A22D-D75EF9DAA866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03275"/>
            <a:ext cx="5353050" cy="4014788"/>
          </a:xfrm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1238" y="5083175"/>
            <a:ext cx="5548312" cy="4816475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La procedura ricalca sostanzialmente quella che ha portato all’adozione dei principi contabili internazionali IAS/IFRS emanati dallo IASB. </a:t>
            </a:r>
          </a:p>
          <a:p>
            <a:r>
              <a:rPr lang="it-IT" smtClean="0">
                <a:latin typeface="Arial" charset="0"/>
              </a:rPr>
              <a:t>La procedura è finalizzata a verificare che i principi di revisione:</a:t>
            </a:r>
          </a:p>
          <a:p>
            <a:r>
              <a:rPr lang="it-IT" smtClean="0">
                <a:latin typeface="Arial" charset="0"/>
              </a:rPr>
              <a:t>- siano stati elaborati attraverso una procedura trasparente che garantisca il necessario controllo pubblico e siano generalmente accettati a livello internazionale;</a:t>
            </a:r>
          </a:p>
          <a:p>
            <a:r>
              <a:rPr lang="it-IT" smtClean="0">
                <a:latin typeface="Arial" charset="0"/>
              </a:rPr>
              <a:t>- contribuiscano ad accrescere la credibilità e la qualità dell’informativa di bilancio;</a:t>
            </a:r>
          </a:p>
          <a:p>
            <a:r>
              <a:rPr lang="it-IT" smtClean="0">
                <a:latin typeface="Arial" charset="0"/>
              </a:rPr>
              <a:t>- siano nell’interesse generale europeo.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E5B842-127F-4361-B45F-F50A3313BEDB}" type="slidenum">
              <a:rPr lang="it-IT" smtClean="0"/>
              <a:pPr>
                <a:defRPr/>
              </a:pPr>
              <a:t>19</a:t>
            </a:fld>
            <a:endParaRPr lang="it-IT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Per alcuni ISA, i contenuti sono stati modificati e riorganizzati (</a:t>
            </a:r>
            <a:r>
              <a:rPr lang="it-IT" i="1" smtClean="0">
                <a:latin typeface="Arial" charset="0"/>
              </a:rPr>
              <a:t>revised and redrafted</a:t>
            </a:r>
            <a:r>
              <a:rPr lang="it-IT" smtClean="0">
                <a:latin typeface="Arial" charset="0"/>
              </a:rPr>
              <a:t>); mentre, in altri casi, è stata eseguita soltanto una riorganizzazione (</a:t>
            </a:r>
            <a:r>
              <a:rPr lang="it-IT" i="1" smtClean="0">
                <a:latin typeface="Arial" charset="0"/>
              </a:rPr>
              <a:t>redrafted</a:t>
            </a:r>
            <a:r>
              <a:rPr lang="it-IT" smtClean="0">
                <a:latin typeface="Arial" charset="0"/>
              </a:rPr>
              <a:t>). </a:t>
            </a:r>
          </a:p>
          <a:p>
            <a:r>
              <a:rPr lang="it-IT" smtClean="0">
                <a:latin typeface="Arial" charset="0"/>
              </a:rPr>
              <a:t>È stata modificata la struttura dei principi, che ora si articola in 5 sezioni.</a:t>
            </a:r>
          </a:p>
          <a:p>
            <a:r>
              <a:rPr lang="it-IT" smtClean="0">
                <a:solidFill>
                  <a:srgbClr val="262626"/>
                </a:solidFill>
                <a:latin typeface="Arial" charset="0"/>
                <a:ea typeface="MS PGothic"/>
                <a:cs typeface="MS PGothic"/>
              </a:rPr>
              <a:t>La struttura consente di specificare in modo inequivocabile il diverso livello di importanza dei contenuti</a:t>
            </a:r>
            <a:r>
              <a:rPr lang="it-IT" i="1" smtClean="0">
                <a:solidFill>
                  <a:srgbClr val="262626"/>
                </a:solidFill>
                <a:latin typeface="Arial" charset="0"/>
                <a:ea typeface="MS PGothic"/>
                <a:cs typeface="MS PGothic"/>
              </a:rPr>
              <a:t>.</a:t>
            </a:r>
            <a:endParaRPr lang="it-IT" smtClean="0">
              <a:latin typeface="Arial" charset="0"/>
            </a:endParaRPr>
          </a:p>
        </p:txBody>
      </p:sp>
      <p:sp>
        <p:nvSpPr>
          <p:cNvPr id="70659" name="Segnaposto numero diapositiva 3"/>
          <p:cNvSpPr txBox="1">
            <a:spLocks noGrp="1"/>
          </p:cNvSpPr>
          <p:nvPr/>
        </p:nvSpPr>
        <p:spPr bwMode="auto">
          <a:xfrm>
            <a:off x="4287838" y="10166350"/>
            <a:ext cx="32813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84" tIns="49943" rIns="99884" bIns="49943" anchor="b"/>
          <a:lstStyle/>
          <a:p>
            <a:pPr algn="r" defTabSz="998538"/>
            <a:fld id="{79B8613D-F77F-485D-BF5A-98C3BFCC90A9}" type="slidenum">
              <a:rPr lang="it-IT" sz="1400"/>
              <a:pPr algn="r" defTabSz="998538"/>
              <a:t>20</a:t>
            </a:fld>
            <a:endParaRPr lang="it-IT" sz="1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632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1044575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44575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44575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44575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44575" eaLnBrk="0" hangingPunct="0"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457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457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457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457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2E5168DC-A9E7-4A94-9CDF-48CA95637686}" type="slidenum">
              <a:rPr lang="it-IT" sz="1400" smtClean="0"/>
              <a:pPr eaLnBrk="1" hangingPunct="1">
                <a:defRPr/>
              </a:pPr>
              <a:t>21</a:t>
            </a:fld>
            <a:endParaRPr lang="it-IT" sz="140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680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L’art. 162 del DLgs. 58/98 (abrogato dal DLgs. 39/2010) prevedeva che “</a:t>
            </a:r>
            <a:r>
              <a:rPr lang="it-IT" i="1" smtClean="0">
                <a:latin typeface="Arial" charset="0"/>
              </a:rPr>
              <a:t>nell’esercizio della vigilanza, la CONSOB: a) stabilisce, sentito il parere del Consiglio nazionale dell’Ordine dei dottori commercialisti e degli esperti contabili, i princìpi e i criteri da adottare per la revisione contabile, anche in relazione alla tipologia delle strutture societarie, amministrative e contabili delle società sottoposte a revisione</a:t>
            </a:r>
            <a:r>
              <a:rPr lang="it-IT" smtClean="0">
                <a:latin typeface="Arial" charset="0"/>
              </a:rPr>
              <a:t>;</a:t>
            </a:r>
            <a:r>
              <a:rPr lang="it-IT" i="1" smtClean="0">
                <a:latin typeface="Arial" charset="0"/>
              </a:rPr>
              <a:t> (…)</a:t>
            </a:r>
            <a:r>
              <a:rPr lang="it-IT" smtClean="0">
                <a:latin typeface="Arial" charset="0"/>
              </a:rPr>
              <a:t>”. Nella prassi tale procedura si è concretata nella elaborazione congiunta dei principi da parte del CNDCEC e della CONSOB, con la collaborazione di Assirevi, e nella successiva adozione tramite raccomandazione CONSOB.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2AC24C-E5C9-4884-A5F8-397AA584BE0D}" type="slidenum">
              <a:rPr lang="it-IT" smtClean="0"/>
              <a:pPr>
                <a:defRPr/>
              </a:pPr>
              <a:t>24</a:t>
            </a:fld>
            <a:endParaRPr lang="it-IT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8850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326D10-E87F-4703-AE93-5AD9DB9D9DBE}" type="slidenum">
              <a:rPr lang="it-IT" smtClean="0"/>
              <a:pPr>
                <a:defRPr/>
              </a:pPr>
              <a:t>25</a:t>
            </a:fld>
            <a:endParaRPr lang="it-IT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80899" name="Segnaposto numero diapositiva 3"/>
          <p:cNvSpPr txBox="1">
            <a:spLocks noGrp="1"/>
          </p:cNvSpPr>
          <p:nvPr/>
        </p:nvSpPr>
        <p:spPr bwMode="auto">
          <a:xfrm>
            <a:off x="4287838" y="10166350"/>
            <a:ext cx="32813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93" tIns="49947" rIns="99893" bIns="49947" anchor="b"/>
          <a:lstStyle/>
          <a:p>
            <a:pPr algn="r" defTabSz="998538"/>
            <a:fld id="{B40592B7-8AE6-44AD-A187-BD38A2505BDC}" type="slidenum">
              <a:rPr lang="it-IT" sz="1400"/>
              <a:pPr algn="r" defTabSz="998538"/>
              <a:t>26</a:t>
            </a:fld>
            <a:endParaRPr lang="it-IT" sz="14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2946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4F3219-083E-47F4-A2CC-A4E9ECEA5820}" type="slidenum">
              <a:rPr lang="it-IT" smtClean="0"/>
              <a:pPr>
                <a:defRPr/>
              </a:pPr>
              <a:t>27</a:t>
            </a:fld>
            <a:endParaRPr lang="it-IT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601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Sono attualmente in vigore in Italia:</a:t>
            </a:r>
          </a:p>
          <a:p>
            <a:r>
              <a:rPr lang="it-IT" smtClean="0">
                <a:latin typeface="Arial" charset="0"/>
              </a:rPr>
              <a:t>27 principi strettamente mutuati dagli ISA;</a:t>
            </a:r>
          </a:p>
          <a:p>
            <a:r>
              <a:rPr lang="it-IT" smtClean="0">
                <a:latin typeface="Arial" charset="0"/>
              </a:rPr>
              <a:t>2 principi specialistici, mutuati dagli </a:t>
            </a:r>
            <a:r>
              <a:rPr lang="it-IT" i="1" smtClean="0">
                <a:latin typeface="Arial" charset="0"/>
              </a:rPr>
              <a:t>International Auditing Practice Statements</a:t>
            </a:r>
            <a:r>
              <a:rPr lang="it-IT" smtClean="0">
                <a:latin typeface="Arial" charset="0"/>
              </a:rPr>
              <a:t> (IAPS) [a</a:t>
            </a:r>
            <a:r>
              <a:rPr lang="en-GB" smtClean="0">
                <a:latin typeface="Arial" charset="0"/>
              </a:rPr>
              <a:t>nch’essi predisposti dall’</a:t>
            </a:r>
            <a:r>
              <a:rPr lang="en-GB" i="1" smtClean="0">
                <a:latin typeface="Arial" charset="0"/>
              </a:rPr>
              <a:t>International Auditing and Assurance Standards Board </a:t>
            </a:r>
            <a:r>
              <a:rPr lang="en-GB" smtClean="0">
                <a:latin typeface="Arial" charset="0"/>
              </a:rPr>
              <a:t>(IAASB)].</a:t>
            </a:r>
            <a:endParaRPr lang="it-IT" smtClean="0">
              <a:latin typeface="Arial" charset="0"/>
            </a:endParaRPr>
          </a:p>
          <a:p>
            <a:r>
              <a:rPr lang="it-IT" smtClean="0">
                <a:latin typeface="Arial" charset="0"/>
              </a:rPr>
              <a:t>2 principi non strettamente correlati ad alcun ISA, relativi alle modalità di redazione della Relazione di revisione e al giudizio di coerenza della Relazione sulla gestione con il bilancio.</a:t>
            </a:r>
          </a:p>
          <a:p>
            <a:r>
              <a:rPr lang="it-IT" smtClean="0">
                <a:latin typeface="Arial" charset="0"/>
              </a:rPr>
              <a:t> </a:t>
            </a:r>
          </a:p>
          <a:p>
            <a:r>
              <a:rPr lang="en-GB" smtClean="0">
                <a:latin typeface="Arial" charset="0"/>
              </a:rPr>
              <a:t>	</a:t>
            </a:r>
            <a:endParaRPr lang="it-IT" smtClean="0">
              <a:latin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C4B510-9121-4B15-BC68-F58CA9385966}" type="slidenum">
              <a:rPr lang="it-IT" smtClean="0"/>
              <a:pPr>
                <a:defRPr/>
              </a:pPr>
              <a:t>28</a:t>
            </a:fld>
            <a:endParaRPr lang="it-IT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745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2F009C-EAC4-45E3-9335-417D56F95F70}" type="slidenum">
              <a:rPr lang="it-IT" smtClean="0"/>
              <a:pPr>
                <a:defRPr/>
              </a:pPr>
              <a:t>29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107D37-00DB-4DCF-9AE4-12D6B3722A5E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Assenza disposizione di decorrenza</a:t>
            </a:r>
          </a:p>
          <a:p>
            <a:r>
              <a:rPr lang="it-IT" smtClean="0">
                <a:latin typeface="Arial" charset="0"/>
              </a:rPr>
              <a:t>Pubblicazione in G.U. nell’imminenza dell’approvazione dei bilanci</a:t>
            </a:r>
          </a:p>
          <a:p>
            <a:r>
              <a:rPr lang="it-IT" smtClean="0">
                <a:latin typeface="Arial" charset="0"/>
              </a:rPr>
              <a:t>Disciplina transitoria estremamente complessa</a:t>
            </a:r>
          </a:p>
        </p:txBody>
      </p:sp>
      <p:sp>
        <p:nvSpPr>
          <p:cNvPr id="24580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BDD2A2-1437-4614-A622-EA0EFC496CC8}" type="slidenum">
              <a:rPr lang="it-IT" smtClean="0"/>
              <a:pPr>
                <a:defRPr/>
              </a:pPr>
              <a:t>5</a:t>
            </a:fld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Il processo di revisione si conclude con l’emissione del giudizio sul bilancio, ovvero con la redazione della Relazione di revisione.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CB96D5-E07C-4977-B284-55496CDD281D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Permane sempre un certo livello di rischio residuo.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F7349-DF2C-4DEA-A7DA-8D48732BE731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Il rischio intrinseco di immobilizzazioni, rimanenze e crediti è superiore rispetto al rischio intrinseco di cassa e banca.</a:t>
            </a:r>
          </a:p>
          <a:p>
            <a:r>
              <a:rPr lang="it-IT" smtClean="0">
                <a:latin typeface="Arial" charset="0"/>
              </a:rPr>
              <a:t>Un’impresa che produce abiti ha più probabilità di dover svalutare le rimanenze rispetto ad un’impresa che produce violini.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BC2A4-F7AB-4BDC-98C6-257CCC7F1315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632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C914CD-5A07-4845-9EE7-59BD796347C1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8370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6EE2C4-670E-4934-B2D7-DC481DD1EB53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latin typeface="Arial" charset="0"/>
              </a:rPr>
              <a:t>Esempio costruzioni in economia</a:t>
            </a:r>
          </a:p>
          <a:p>
            <a:r>
              <a:rPr lang="it-IT" smtClean="0">
                <a:latin typeface="Arial" charset="0"/>
              </a:rPr>
              <a:t>Esempio crediti verso clienti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E994A-BDD3-4D6A-A41D-A2E02B3AF3BB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4F091-0962-4323-9285-A540E12DD29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FC866-1EBD-48E6-9CBB-4AA3201D0BE6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4FD02-40B3-4534-9282-80F05069C98E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E9B5-8ED4-4FD0-AB54-E7C3C0610AF1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08A55-EF97-4850-8197-8590DC7FFD9D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44C88-E27D-4676-896F-9F29F6EEA20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2C1BF-CB32-4981-BD0A-A1FCEA2FF479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457F0-8BD7-4BF7-9CC3-38F57D8F6A1E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E7E1D-A53E-4D22-89A5-E35C39C605D2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1A9A1-1CDB-49E1-BF57-7DCACBDFA8F1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D9E1A-33A0-43AF-9B16-B4500467D8EA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9BC28-C41D-4429-9EC0-55F314CAF85A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Trascinare l'immagine su un segnaposto o fare clic sull'icona per aggiungerla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B65C-B925-4258-82EC-CA3F03939F26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CC5E6-DCC1-4274-8C8D-8E8EDA55245A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5BC8E-DB6C-4282-B35C-13D1FF4037D6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EE706-E61B-4AD7-AF00-806C5B768DA2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F7A77-C855-4EAB-92D9-23DC5CE0CEA9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B6AB0-8E94-4C28-B134-AC7045628F39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7370-DD83-42E3-B9BF-1694425CFCBF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9DBBB-C3C7-4397-8CEE-A43B1E29F9E5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8E882-B80A-4545-8C24-8E1FBF444249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67C59-2A59-4F2C-A644-A9104C83F9C8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89274-5C51-4729-92BC-FB7524D15E69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5FD12-A0CE-43C2-9626-1B1FE289C926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9A82-26DE-44EB-9917-4042DDA1A8B3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BC544-D475-4041-8FCF-15786DA42C6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1BB21-C4C7-4B4D-8798-26940E3DBE4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B8762-2FE9-4474-ADD3-73495E370A0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7FC43-6B35-41A5-8096-FBFC53C6A50D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9D1-F776-43F4-B6B4-0003F46132DF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53886-F1D2-4FF6-9769-6A5D3FFD90DF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99702-F8C7-4904-9D59-8AC722CC23ED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Trascinare l'immagine su un segnaposto o fare clic sull'icona per aggiungerla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C94AB-2D68-408D-A831-9D5990AB0F38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pitchFamily="34" charset="0"/>
              </a:defRPr>
            </a:lvl1pPr>
          </a:lstStyle>
          <a:p>
            <a:pPr>
              <a:defRPr/>
            </a:pPr>
            <a:fld id="{728BFD96-CECA-40AA-AFC7-47AA09766936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2" r:id="rId3"/>
    <p:sldLayoutId id="2147483741" r:id="rId4"/>
    <p:sldLayoutId id="2147483740" r:id="rId5"/>
    <p:sldLayoutId id="2147483739" r:id="rId6"/>
    <p:sldLayoutId id="2147483738" r:id="rId7"/>
    <p:sldLayoutId id="2147483737" r:id="rId8"/>
    <p:sldLayoutId id="2147483736" r:id="rId9"/>
    <p:sldLayoutId id="2147483735" r:id="rId10"/>
    <p:sldLayoutId id="214748373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MS PGothic" pitchFamily="34" charset="-128"/>
          <a:cs typeface="MS PGothic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MS PGothic" pitchFamily="34" charset="-128"/>
          <a:cs typeface="MS PGothic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MS PGothic" pitchFamily="34" charset="-128"/>
          <a:cs typeface="MS PGothic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MS PGothic" pitchFamily="34" charset="-128"/>
          <a:cs typeface="MS PGothic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331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pitchFamily="34" charset="0"/>
              </a:defRPr>
            </a:lvl1pPr>
          </a:lstStyle>
          <a:p>
            <a:pPr>
              <a:defRPr/>
            </a:pPr>
            <a:fld id="{6362141F-BAA7-40B9-A8DB-0566144868CD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MS PGothic" pitchFamily="34" charset="-128"/>
          <a:cs typeface="MS PGothic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MS PGothic" pitchFamily="34" charset="-128"/>
          <a:cs typeface="MS PGothic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MS PGothic" pitchFamily="34" charset="-128"/>
          <a:cs typeface="MS PGothic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MS PGothic" pitchFamily="34" charset="-128"/>
          <a:cs typeface="MS PGothic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560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92918C-2EF2-48C0-9FD1-785BEB513235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5" r:id="rId2"/>
    <p:sldLayoutId id="2147483764" r:id="rId3"/>
    <p:sldLayoutId id="2147483763" r:id="rId4"/>
    <p:sldLayoutId id="2147483762" r:id="rId5"/>
    <p:sldLayoutId id="2147483761" r:id="rId6"/>
    <p:sldLayoutId id="2147483760" r:id="rId7"/>
    <p:sldLayoutId id="2147483759" r:id="rId8"/>
    <p:sldLayoutId id="2147483758" r:id="rId9"/>
    <p:sldLayoutId id="2147483757" r:id="rId10"/>
    <p:sldLayoutId id="21474837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itolo 1"/>
          <p:cNvSpPr>
            <a:spLocks noGrp="1"/>
          </p:cNvSpPr>
          <p:nvPr>
            <p:ph type="title"/>
          </p:nvPr>
        </p:nvSpPr>
        <p:spPr>
          <a:xfrm>
            <a:off x="0" y="76200"/>
            <a:ext cx="8229600" cy="388938"/>
          </a:xfrm>
        </p:spPr>
        <p:txBody>
          <a:bodyPr/>
          <a:lstStyle/>
          <a:p>
            <a:pPr algn="l" eaLnBrk="1" hangingPunct="1"/>
            <a:r>
              <a:rPr lang="it-IT" sz="2000" smtClean="0">
                <a:solidFill>
                  <a:srgbClr val="7F7F7F"/>
                </a:solidFill>
                <a:ea typeface="MS PGothic"/>
                <a:cs typeface="Arial" charset="0"/>
              </a:rPr>
              <a:t>REVISIONE LEGALE: PROFILI INTRODUTTIVI</a:t>
            </a:r>
          </a:p>
        </p:txBody>
      </p:sp>
      <p:sp>
        <p:nvSpPr>
          <p:cNvPr id="24581" name="Text Box 2"/>
          <p:cNvSpPr txBox="1">
            <a:spLocks noChangeArrowheads="1"/>
          </p:cNvSpPr>
          <p:nvPr/>
        </p:nvSpPr>
        <p:spPr bwMode="auto">
          <a:xfrm>
            <a:off x="0" y="663575"/>
            <a:ext cx="90678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spcBef>
                <a:spcPct val="5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364D47"/>
                </a:solidFill>
                <a:ea typeface="MS PGothic"/>
                <a:cs typeface="MS PGothic"/>
              </a:rPr>
              <a:t>PRINCIPI DI REVISIONE NAZIONALI attualmente in vigore</a:t>
            </a:r>
          </a:p>
        </p:txBody>
      </p:sp>
      <p:sp>
        <p:nvSpPr>
          <p:cNvPr id="24582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170711-77D8-48DD-A955-7CC944C73F2B}" type="slidenum">
              <a:rPr lang="it-IT" sz="1000" smtClean="0">
                <a:latin typeface="Arial" charset="0"/>
                <a:cs typeface="Arial" charset="0"/>
              </a:rPr>
              <a:pPr/>
              <a:t>28</a:t>
            </a:fld>
            <a:endParaRPr lang="it-IT" sz="1000" smtClean="0">
              <a:latin typeface="Arial" charset="0"/>
              <a:cs typeface="Arial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04800" y="1447800"/>
          <a:ext cx="8020050" cy="5216525"/>
        </p:xfrm>
        <a:graphic>
          <a:graphicData uri="http://schemas.openxmlformats.org/presentationml/2006/ole">
            <p:oleObj spid="_x0000_s24578" name="Documento" r:id="rId5" imgW="6000947" imgH="3909374" progId="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7" name="Titolo 1"/>
          <p:cNvSpPr>
            <a:spLocks noGrp="1"/>
          </p:cNvSpPr>
          <p:nvPr>
            <p:ph type="title"/>
          </p:nvPr>
        </p:nvSpPr>
        <p:spPr>
          <a:xfrm>
            <a:off x="0" y="76200"/>
            <a:ext cx="8229600" cy="388938"/>
          </a:xfrm>
        </p:spPr>
        <p:txBody>
          <a:bodyPr/>
          <a:lstStyle/>
          <a:p>
            <a:pPr algn="l" eaLnBrk="1" hangingPunct="1"/>
            <a:r>
              <a:rPr lang="it-IT" sz="2000" smtClean="0">
                <a:solidFill>
                  <a:srgbClr val="7F7F7F"/>
                </a:solidFill>
                <a:ea typeface="MS PGothic"/>
                <a:cs typeface="Arial" charset="0"/>
              </a:rPr>
              <a:t>REVISIONE LEGALE: PROFILI INTRODUTTIVI</a:t>
            </a:r>
          </a:p>
        </p:txBody>
      </p:sp>
      <p:sp>
        <p:nvSpPr>
          <p:cNvPr id="146438" name="Text Box 2"/>
          <p:cNvSpPr txBox="1">
            <a:spLocks noChangeArrowheads="1"/>
          </p:cNvSpPr>
          <p:nvPr/>
        </p:nvSpPr>
        <p:spPr bwMode="auto">
          <a:xfrm>
            <a:off x="0" y="663575"/>
            <a:ext cx="90678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spcBef>
                <a:spcPct val="5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364D47"/>
                </a:solidFill>
                <a:ea typeface="MS PGothic"/>
                <a:cs typeface="MS PGothic"/>
              </a:rPr>
              <a:t>PRINCIPI DI REVISIONE NAZIONALI attualmente in vigore</a:t>
            </a:r>
          </a:p>
        </p:txBody>
      </p:sp>
      <p:sp>
        <p:nvSpPr>
          <p:cNvPr id="146439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4321EA-CE85-47E2-9893-41106F375528}" type="slidenum">
              <a:rPr lang="it-IT" sz="1000" smtClean="0">
                <a:latin typeface="Arial" charset="0"/>
                <a:cs typeface="Arial" charset="0"/>
              </a:rPr>
              <a:pPr/>
              <a:t>29</a:t>
            </a:fld>
            <a:endParaRPr lang="it-IT" sz="1000" smtClean="0">
              <a:latin typeface="Arial" charset="0"/>
              <a:cs typeface="Arial" charset="0"/>
            </a:endParaRPr>
          </a:p>
        </p:txBody>
      </p:sp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381000" y="1371600"/>
          <a:ext cx="8081963" cy="5175250"/>
        </p:xfrm>
        <a:graphic>
          <a:graphicData uri="http://schemas.openxmlformats.org/presentationml/2006/ole">
            <p:oleObj spid="_x0000_s146435" name="Documento" r:id="rId5" imgW="6228449" imgH="4051752" progId="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6D016B-93F8-481E-94AA-32C2AF0CB95A}" type="slidenum">
              <a:rPr lang="it-IT" smtClean="0">
                <a:latin typeface="Calibri" pitchFamily="34" charset="0"/>
                <a:cs typeface="Arial" charset="0"/>
              </a:rPr>
              <a:pPr/>
              <a:t>5</a:t>
            </a:fld>
            <a:endParaRPr lang="it-IT" smtClean="0">
              <a:latin typeface="Calibri" pitchFamily="34" charset="0"/>
              <a:cs typeface="Arial" charset="0"/>
            </a:endParaRPr>
          </a:p>
        </p:txBody>
      </p:sp>
      <p:sp>
        <p:nvSpPr>
          <p:cNvPr id="46082" name="Rectangle 1026"/>
          <p:cNvSpPr>
            <a:spLocks noChangeArrowheads="1"/>
          </p:cNvSpPr>
          <p:nvPr/>
        </p:nvSpPr>
        <p:spPr bwMode="auto">
          <a:xfrm>
            <a:off x="0" y="-25400"/>
            <a:ext cx="8420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000">
                <a:solidFill>
                  <a:schemeClr val="bg1"/>
                </a:solidFill>
                <a:latin typeface="Rotis Semi Sans Std 65 Bold"/>
              </a:rPr>
              <a:t>Le novità del DLgs. 39/2010 immediatamente operative</a:t>
            </a:r>
            <a:endParaRPr lang="en-GB" sz="2000">
              <a:solidFill>
                <a:schemeClr val="bg1"/>
              </a:solidFill>
              <a:latin typeface="Rotis Semi Sans Std 65 Bold"/>
            </a:endParaRPr>
          </a:p>
        </p:txBody>
      </p:sp>
      <p:sp>
        <p:nvSpPr>
          <p:cNvPr id="46083" name="Text Box 1027"/>
          <p:cNvSpPr txBox="1">
            <a:spLocks noChangeArrowheads="1"/>
          </p:cNvSpPr>
          <p:nvPr/>
        </p:nvSpPr>
        <p:spPr bwMode="auto">
          <a:xfrm>
            <a:off x="0" y="617538"/>
            <a:ext cx="906780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400">
                <a:solidFill>
                  <a:srgbClr val="17375E"/>
                </a:solidFill>
              </a:rPr>
              <a:t>DECORRENZA</a:t>
            </a:r>
          </a:p>
        </p:txBody>
      </p:sp>
      <p:sp>
        <p:nvSpPr>
          <p:cNvPr id="46084" name="Text Box 1028"/>
          <p:cNvSpPr txBox="1">
            <a:spLocks noChangeArrowheads="1"/>
          </p:cNvSpPr>
          <p:nvPr/>
        </p:nvSpPr>
        <p:spPr bwMode="auto">
          <a:xfrm>
            <a:off x="488950" y="1304925"/>
            <a:ext cx="5595938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it-IT" sz="1800"/>
              <a:t>Assenza di una specifica disposizione di decorrenza.</a:t>
            </a:r>
          </a:p>
        </p:txBody>
      </p:sp>
      <p:sp>
        <p:nvSpPr>
          <p:cNvPr id="46085" name="Text Box 1028"/>
          <p:cNvSpPr txBox="1">
            <a:spLocks noChangeArrowheads="1"/>
          </p:cNvSpPr>
          <p:nvPr/>
        </p:nvSpPr>
        <p:spPr bwMode="auto">
          <a:xfrm>
            <a:off x="468313" y="4113213"/>
            <a:ext cx="79311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it-IT" sz="1800"/>
              <a:t>L’operatività di molte disposizioni è subordinata all’emanazione, da parte del Ministero dell’Economia e delle Finanze e della CONSOB, di </a:t>
            </a:r>
            <a:r>
              <a:rPr lang="it-IT" sz="1800" b="1"/>
              <a:t>appositi regolamenti attuativi</a:t>
            </a:r>
            <a:r>
              <a:rPr lang="it-IT" sz="1800"/>
              <a:t>. 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it-IT" sz="1800"/>
              <a:t>Ai sensi dell’art. 43 del DLgs. 39/2010, fino alla data di entrata in vigore dei citati regolamenti, continuano ad essere applicate, in quanto compatibili, le disposizioni che hanno finora regolato la materia.</a:t>
            </a:r>
            <a:endParaRPr lang="it-IT" sz="1800">
              <a:solidFill>
                <a:srgbClr val="262626"/>
              </a:solidFill>
              <a:cs typeface="Times New Roman" pitchFamily="18" charset="0"/>
            </a:endParaRPr>
          </a:p>
        </p:txBody>
      </p:sp>
      <p:sp>
        <p:nvSpPr>
          <p:cNvPr id="8" name="Ovale 7"/>
          <p:cNvSpPr/>
          <p:nvPr/>
        </p:nvSpPr>
        <p:spPr>
          <a:xfrm>
            <a:off x="3995738" y="3289300"/>
            <a:ext cx="785812" cy="5000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dirty="0"/>
              <a:t>Ma</a:t>
            </a:r>
          </a:p>
        </p:txBody>
      </p:sp>
      <p:sp>
        <p:nvSpPr>
          <p:cNvPr id="46087" name="Text Box 1028"/>
          <p:cNvSpPr txBox="1">
            <a:spLocks noChangeArrowheads="1"/>
          </p:cNvSpPr>
          <p:nvPr/>
        </p:nvSpPr>
        <p:spPr bwMode="auto">
          <a:xfrm>
            <a:off x="468313" y="2097088"/>
            <a:ext cx="5399087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it-IT" sz="1800"/>
              <a:t>Il DLgs. 39/2010 è entrato in vigore il </a:t>
            </a:r>
            <a:r>
              <a:rPr lang="it-IT" sz="1800" b="1"/>
              <a:t>7.4.2010</a:t>
            </a:r>
            <a:r>
              <a:rPr lang="it-IT" sz="1800"/>
              <a:t> (15°giorno successivo alla pubblicazione in </a:t>
            </a:r>
            <a:r>
              <a:rPr lang="it-IT" sz="1800" i="1"/>
              <a:t>G.U.</a:t>
            </a:r>
            <a:r>
              <a:rPr lang="it-IT" sz="1800"/>
              <a:t>). </a:t>
            </a:r>
          </a:p>
        </p:txBody>
      </p:sp>
      <p:sp>
        <p:nvSpPr>
          <p:cNvPr id="10" name="Freccia circolare a sinistra 9"/>
          <p:cNvSpPr/>
          <p:nvPr/>
        </p:nvSpPr>
        <p:spPr>
          <a:xfrm>
            <a:off x="6807200" y="1636713"/>
            <a:ext cx="428625" cy="100012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46089" name="Rectangle 1026"/>
          <p:cNvSpPr>
            <a:spLocks noChangeArrowheads="1"/>
          </p:cNvSpPr>
          <p:nvPr/>
        </p:nvSpPr>
        <p:spPr bwMode="auto">
          <a:xfrm>
            <a:off x="38100" y="0"/>
            <a:ext cx="8420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it-IT" sz="2000">
                <a:solidFill>
                  <a:srgbClr val="7F7F7F"/>
                </a:solidFill>
                <a:latin typeface="Rotis Semi Sans Std 65 Bold"/>
                <a:ea typeface="MS PGothic"/>
                <a:cs typeface="MS PGothic"/>
              </a:rPr>
              <a:t>REVISIONE LEGALE: PROFILI INTRODUTTIVI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contenuto 5"/>
          <p:cNvSpPr>
            <a:spLocks noGrp="1"/>
          </p:cNvSpPr>
          <p:nvPr>
            <p:ph idx="1"/>
          </p:nvPr>
        </p:nvSpPr>
        <p:spPr>
          <a:xfrm>
            <a:off x="685800" y="1676400"/>
            <a:ext cx="7450138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sz="1800" smtClean="0">
                <a:solidFill>
                  <a:srgbClr val="262626"/>
                </a:solidFill>
                <a:ea typeface="MS PGothic"/>
              </a:rPr>
              <a:t>Principio di revisione CNDCEC n. 200 e ISA n. 200</a:t>
            </a:r>
          </a:p>
          <a:p>
            <a:pPr algn="ctr" eaLnBrk="1" hangingPunct="1">
              <a:buFontTx/>
              <a:buNone/>
            </a:pPr>
            <a:r>
              <a:rPr lang="it-IT" sz="1800" smtClean="0">
                <a:solidFill>
                  <a:srgbClr val="262626"/>
                </a:solidFill>
                <a:ea typeface="MS PGothic"/>
              </a:rPr>
              <a:t>Acquisire </a:t>
            </a:r>
            <a:r>
              <a:rPr lang="it-IT" sz="1800" smtClean="0">
                <a:solidFill>
                  <a:srgbClr val="FF0000"/>
                </a:solidFill>
                <a:ea typeface="MS PGothic"/>
              </a:rPr>
              <a:t>ogni elemento necessario</a:t>
            </a:r>
            <a:r>
              <a:rPr lang="it-IT" sz="1800" smtClean="0">
                <a:solidFill>
                  <a:srgbClr val="262626"/>
                </a:solidFill>
                <a:ea typeface="MS PGothic"/>
              </a:rPr>
              <a:t> per consentire al revisore di esprimere con</a:t>
            </a:r>
            <a:r>
              <a:rPr lang="it-IT" sz="1800" smtClean="0">
                <a:solidFill>
                  <a:srgbClr val="FF0000"/>
                </a:solidFill>
                <a:ea typeface="MS PGothic"/>
              </a:rPr>
              <a:t> ragionevole sicurezza</a:t>
            </a:r>
            <a:r>
              <a:rPr lang="it-IT" sz="1800" smtClean="0">
                <a:ea typeface="MS PGothic"/>
              </a:rPr>
              <a:t> </a:t>
            </a:r>
            <a:r>
              <a:rPr lang="it-IT" sz="1800" smtClean="0">
                <a:solidFill>
                  <a:srgbClr val="262626"/>
                </a:solidFill>
                <a:ea typeface="MS PGothic"/>
              </a:rPr>
              <a:t>un giudizio in merito al fatto che il bilancio sia redatto, in tutti gli </a:t>
            </a:r>
            <a:r>
              <a:rPr lang="it-IT" sz="1800" smtClean="0">
                <a:solidFill>
                  <a:srgbClr val="FF0000"/>
                </a:solidFill>
                <a:ea typeface="MS PGothic"/>
              </a:rPr>
              <a:t>aspetti significativi</a:t>
            </a:r>
            <a:r>
              <a:rPr lang="it-IT" sz="1800" smtClean="0">
                <a:ea typeface="MS PGothic"/>
              </a:rPr>
              <a:t>, in conformità </a:t>
            </a:r>
            <a:r>
              <a:rPr lang="it-IT" sz="1800" smtClean="0">
                <a:solidFill>
                  <a:srgbClr val="262626"/>
                </a:solidFill>
                <a:ea typeface="MS PGothic"/>
              </a:rPr>
              <a:t>al quadro normativo di riferimento.</a:t>
            </a:r>
          </a:p>
          <a:p>
            <a:pPr algn="ctr" eaLnBrk="1" hangingPunct="1">
              <a:buFontTx/>
              <a:buNone/>
            </a:pPr>
            <a:endParaRPr lang="it-IT" sz="1800" smtClean="0">
              <a:solidFill>
                <a:srgbClr val="262626"/>
              </a:solidFill>
              <a:ea typeface="MS PGothic"/>
            </a:endParaRPr>
          </a:p>
          <a:p>
            <a:pPr algn="ctr" eaLnBrk="1" hangingPunct="1">
              <a:buFontTx/>
              <a:buNone/>
            </a:pPr>
            <a:endParaRPr lang="it-IT" sz="1800" smtClean="0">
              <a:solidFill>
                <a:srgbClr val="262626"/>
              </a:solidFill>
              <a:ea typeface="MS PGothic"/>
            </a:endParaRPr>
          </a:p>
          <a:p>
            <a:pPr algn="ctr" eaLnBrk="1" hangingPunct="1">
              <a:buFontTx/>
              <a:buNone/>
            </a:pPr>
            <a:endParaRPr lang="it-IT" sz="1800" smtClean="0">
              <a:solidFill>
                <a:srgbClr val="262626"/>
              </a:solidFill>
              <a:ea typeface="MS PGothic"/>
            </a:endParaRPr>
          </a:p>
          <a:p>
            <a:pPr algn="ctr" eaLnBrk="1" hangingPunct="1">
              <a:buFontTx/>
              <a:buNone/>
            </a:pPr>
            <a:endParaRPr lang="it-IT" sz="1800" smtClean="0">
              <a:solidFill>
                <a:srgbClr val="262626"/>
              </a:solidFill>
              <a:ea typeface="MS PGothic"/>
            </a:endParaRPr>
          </a:p>
          <a:p>
            <a:pPr algn="ctr" eaLnBrk="1" hangingPunct="1">
              <a:buFontTx/>
              <a:buNone/>
            </a:pPr>
            <a:r>
              <a:rPr lang="it-IT" sz="1800" smtClean="0">
                <a:solidFill>
                  <a:srgbClr val="262626"/>
                </a:solidFill>
                <a:ea typeface="MS PGothic"/>
              </a:rPr>
              <a:t>Redigere la Relazione di revisione </a:t>
            </a:r>
            <a:endParaRPr lang="it-IT" sz="1800" smtClean="0">
              <a:ea typeface="MS PGothic"/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0" y="617538"/>
            <a:ext cx="90678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spcBef>
                <a:spcPct val="5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364D47"/>
                </a:solidFill>
                <a:ea typeface="MS PGothic"/>
                <a:cs typeface="MS PGothic"/>
              </a:rPr>
              <a:t>OBIETTIVO GENERALE DELLA REVISIONE</a:t>
            </a:r>
          </a:p>
        </p:txBody>
      </p:sp>
      <p:sp>
        <p:nvSpPr>
          <p:cNvPr id="48132" name="Rectangle 1026"/>
          <p:cNvSpPr>
            <a:spLocks noChangeArrowheads="1"/>
          </p:cNvSpPr>
          <p:nvPr/>
        </p:nvSpPr>
        <p:spPr bwMode="auto">
          <a:xfrm>
            <a:off x="0" y="-25400"/>
            <a:ext cx="8420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it-IT" sz="2000">
                <a:solidFill>
                  <a:srgbClr val="7F7F7F"/>
                </a:solidFill>
                <a:latin typeface="Rotis Semi Sans Std 65 Bold"/>
                <a:ea typeface="MS PGothic"/>
                <a:cs typeface="MS PGothic"/>
              </a:rPr>
              <a:t>REVISIONE LEGALE: PROFILI INTRODUTTIVI</a:t>
            </a:r>
          </a:p>
        </p:txBody>
      </p:sp>
      <p:sp>
        <p:nvSpPr>
          <p:cNvPr id="48133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C7A608-0DE5-4A7A-BF6E-D4CDB21419FE}" type="slidenum">
              <a:rPr lang="it-IT" sz="1000" smtClean="0">
                <a:latin typeface="Arial" charset="0"/>
                <a:cs typeface="Arial" charset="0"/>
              </a:rPr>
              <a:pPr/>
              <a:t>6</a:t>
            </a:fld>
            <a:endParaRPr lang="it-IT" sz="1000" smtClean="0">
              <a:latin typeface="Arial" charset="0"/>
              <a:cs typeface="Arial" charset="0"/>
            </a:endParaRPr>
          </a:p>
        </p:txBody>
      </p:sp>
      <p:sp>
        <p:nvSpPr>
          <p:cNvPr id="6" name="Freccia in giù 5"/>
          <p:cNvSpPr/>
          <p:nvPr/>
        </p:nvSpPr>
        <p:spPr>
          <a:xfrm>
            <a:off x="3505200" y="3429000"/>
            <a:ext cx="13716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Segnaposto contenuto 7"/>
          <p:cNvGrpSpPr>
            <a:grpSpLocks/>
          </p:cNvGrpSpPr>
          <p:nvPr/>
        </p:nvGrpSpPr>
        <p:grpSpPr bwMode="auto">
          <a:xfrm>
            <a:off x="533400" y="1752600"/>
            <a:ext cx="8081963" cy="3600450"/>
            <a:chOff x="687811" y="2458783"/>
            <a:chExt cx="8083368" cy="3921054"/>
          </a:xfrm>
        </p:grpSpPr>
        <p:sp>
          <p:nvSpPr>
            <p:cNvPr id="6" name="Figura a mano libera 5"/>
            <p:cNvSpPr/>
            <p:nvPr/>
          </p:nvSpPr>
          <p:spPr>
            <a:xfrm>
              <a:off x="687811" y="2458783"/>
              <a:ext cx="2519801" cy="392105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000"/>
                <a:gd name="f7" fmla="val 2000"/>
                <a:gd name="f8" fmla="val 8000"/>
                <a:gd name="f9" fmla="+- 0 0 -90"/>
                <a:gd name="f10" fmla="*/ f3 1 10000"/>
                <a:gd name="f11" fmla="*/ f4 1 10000"/>
                <a:gd name="f12" fmla="+- f6 0 f5"/>
                <a:gd name="f13" fmla="*/ f9 f0 1"/>
                <a:gd name="f14" fmla="*/ f12 1 10000"/>
                <a:gd name="f15" fmla="*/ 0 f12 1"/>
                <a:gd name="f16" fmla="*/ 10000 f12 1"/>
                <a:gd name="f17" fmla="*/ 8000 f12 1"/>
                <a:gd name="f18" fmla="*/ 2000 f12 1"/>
                <a:gd name="f19" fmla="*/ f13 1 f2"/>
                <a:gd name="f20" fmla="*/ f15 1 10000"/>
                <a:gd name="f21" fmla="*/ f16 1 10000"/>
                <a:gd name="f22" fmla="*/ f17 1 10000"/>
                <a:gd name="f23" fmla="*/ f18 1 10000"/>
                <a:gd name="f24" fmla="*/ f5 1 f14"/>
                <a:gd name="f25" fmla="*/ f6 1 f14"/>
                <a:gd name="f26" fmla="+- f19 0 f1"/>
                <a:gd name="f27" fmla="*/ f20 1 f14"/>
                <a:gd name="f28" fmla="*/ f21 1 f14"/>
                <a:gd name="f29" fmla="*/ f22 1 f14"/>
                <a:gd name="f30" fmla="*/ f23 1 f14"/>
                <a:gd name="f31" fmla="*/ f24 f10 1"/>
                <a:gd name="f32" fmla="*/ f25 f10 1"/>
                <a:gd name="f33" fmla="*/ f25 f11 1"/>
                <a:gd name="f34" fmla="*/ f24 f11 1"/>
                <a:gd name="f35" fmla="*/ f27 f10 1"/>
                <a:gd name="f36" fmla="*/ f27 f11 1"/>
                <a:gd name="f37" fmla="*/ f28 f10 1"/>
                <a:gd name="f38" fmla="*/ f29 f10 1"/>
                <a:gd name="f39" fmla="*/ f28 f11 1"/>
                <a:gd name="f40" fmla="*/ f3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5" y="f36"/>
                </a:cxn>
                <a:cxn ang="f26">
                  <a:pos x="f37" y="f36"/>
                </a:cxn>
                <a:cxn ang="f26">
                  <a:pos x="f38" y="f39"/>
                </a:cxn>
                <a:cxn ang="f26">
                  <a:pos x="f40" y="f39"/>
                </a:cxn>
                <a:cxn ang="f26">
                  <a:pos x="f35" y="f36"/>
                </a:cxn>
              </a:cxnLst>
              <a:rect l="f31" t="f34" r="f32" b="f33"/>
              <a:pathLst>
                <a:path w="10000" h="10000">
                  <a:moveTo>
                    <a:pt x="f5" y="f6"/>
                  </a:moveTo>
                  <a:lnTo>
                    <a:pt x="f5" y="f5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6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20000"/>
                    <a:lumOff val="80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ln>
              <a:noFill/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lIns="152403" tIns="905191" rIns="153390" bIns="905191" anchor="ctr" anchorCtr="1"/>
            <a:lstStyle/>
            <a:p>
              <a:pPr algn="ctr" defTabSz="1066803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800" kern="0" dirty="0">
                  <a:solidFill>
                    <a:srgbClr val="262626"/>
                  </a:solidFill>
                  <a:latin typeface="Arial" pitchFamily="34" charset="0"/>
                  <a:cs typeface="Arial" pitchFamily="34" charset="0"/>
                </a:rPr>
                <a:t>Limitazioni intrinseche al processo di revisione:</a:t>
              </a:r>
            </a:p>
            <a:p>
              <a:pPr algn="ctr" defTabSz="1066803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itchFamily="2" charset="2"/>
                <a:buChar char="q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800" kern="0" dirty="0">
                  <a:solidFill>
                    <a:srgbClr val="262626"/>
                  </a:solidFill>
                  <a:latin typeface="Arial" pitchFamily="34" charset="0"/>
                  <a:cs typeface="Arial" pitchFamily="34" charset="0"/>
                </a:rPr>
                <a:t>verifiche a campione</a:t>
              </a:r>
            </a:p>
            <a:p>
              <a:pPr algn="ctr" defTabSz="1066803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itchFamily="2" charset="2"/>
                <a:buChar char="q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800" kern="0" dirty="0">
                  <a:solidFill>
                    <a:srgbClr val="262626"/>
                  </a:solidFill>
                  <a:latin typeface="Arial" pitchFamily="34" charset="0"/>
                  <a:cs typeface="Arial" pitchFamily="34" charset="0"/>
                </a:rPr>
                <a:t>forzature della direzione o collusione</a:t>
              </a:r>
            </a:p>
            <a:p>
              <a:pPr algn="ctr" defTabSz="1066803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itchFamily="2" charset="2"/>
                <a:buChar char="q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800" kern="0" dirty="0">
                  <a:solidFill>
                    <a:srgbClr val="262626"/>
                  </a:solidFill>
                  <a:latin typeface="Arial" pitchFamily="34" charset="0"/>
                  <a:cs typeface="Arial" pitchFamily="34" charset="0"/>
                </a:rPr>
                <a:t>natura persuasiva di molti elementi probativi</a:t>
              </a:r>
            </a:p>
          </p:txBody>
        </p:sp>
        <p:sp>
          <p:nvSpPr>
            <p:cNvPr id="7" name="Figura a mano libera 6"/>
            <p:cNvSpPr/>
            <p:nvPr/>
          </p:nvSpPr>
          <p:spPr>
            <a:xfrm>
              <a:off x="3501350" y="2458783"/>
              <a:ext cx="2521388" cy="392105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000"/>
                <a:gd name="f7" fmla="val 2000"/>
                <a:gd name="f8" fmla="val 8000"/>
                <a:gd name="f9" fmla="+- 0 0 -90"/>
                <a:gd name="f10" fmla="*/ f3 1 10000"/>
                <a:gd name="f11" fmla="*/ f4 1 10000"/>
                <a:gd name="f12" fmla="+- f6 0 f5"/>
                <a:gd name="f13" fmla="*/ f9 f0 1"/>
                <a:gd name="f14" fmla="*/ f12 1 10000"/>
                <a:gd name="f15" fmla="*/ 0 f12 1"/>
                <a:gd name="f16" fmla="*/ 10000 f12 1"/>
                <a:gd name="f17" fmla="*/ 8000 f12 1"/>
                <a:gd name="f18" fmla="*/ 2000 f12 1"/>
                <a:gd name="f19" fmla="*/ f13 1 f2"/>
                <a:gd name="f20" fmla="*/ f15 1 10000"/>
                <a:gd name="f21" fmla="*/ f16 1 10000"/>
                <a:gd name="f22" fmla="*/ f17 1 10000"/>
                <a:gd name="f23" fmla="*/ f18 1 10000"/>
                <a:gd name="f24" fmla="*/ f5 1 f14"/>
                <a:gd name="f25" fmla="*/ f6 1 f14"/>
                <a:gd name="f26" fmla="+- f19 0 f1"/>
                <a:gd name="f27" fmla="*/ f20 1 f14"/>
                <a:gd name="f28" fmla="*/ f21 1 f14"/>
                <a:gd name="f29" fmla="*/ f22 1 f14"/>
                <a:gd name="f30" fmla="*/ f23 1 f14"/>
                <a:gd name="f31" fmla="*/ f24 f10 1"/>
                <a:gd name="f32" fmla="*/ f25 f10 1"/>
                <a:gd name="f33" fmla="*/ f25 f11 1"/>
                <a:gd name="f34" fmla="*/ f24 f11 1"/>
                <a:gd name="f35" fmla="*/ f27 f10 1"/>
                <a:gd name="f36" fmla="*/ f27 f11 1"/>
                <a:gd name="f37" fmla="*/ f28 f10 1"/>
                <a:gd name="f38" fmla="*/ f29 f10 1"/>
                <a:gd name="f39" fmla="*/ f28 f11 1"/>
                <a:gd name="f40" fmla="*/ f3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5" y="f36"/>
                </a:cxn>
                <a:cxn ang="f26">
                  <a:pos x="f37" y="f36"/>
                </a:cxn>
                <a:cxn ang="f26">
                  <a:pos x="f38" y="f39"/>
                </a:cxn>
                <a:cxn ang="f26">
                  <a:pos x="f40" y="f39"/>
                </a:cxn>
                <a:cxn ang="f26">
                  <a:pos x="f35" y="f36"/>
                </a:cxn>
              </a:cxnLst>
              <a:rect l="f31" t="f34" r="f32" b="f33"/>
              <a:pathLst>
                <a:path w="10000" h="10000">
                  <a:moveTo>
                    <a:pt x="f5" y="f6"/>
                  </a:moveTo>
                  <a:lnTo>
                    <a:pt x="f5" y="f5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6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ln>
              <a:noFill/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lIns="152403" tIns="905191" rIns="153390" bIns="905191" anchor="ctr" anchorCtr="1"/>
            <a:lstStyle/>
            <a:p>
              <a:pPr algn="ctr" defTabSz="1066803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800" kern="0" dirty="0">
                  <a:solidFill>
                    <a:srgbClr val="262626"/>
                  </a:solidFill>
                  <a:latin typeface="Arial" pitchFamily="34" charset="0"/>
                  <a:cs typeface="Arial" pitchFamily="34" charset="0"/>
                </a:rPr>
                <a:t>Presenza di elementi di valutazione soggettivi:</a:t>
              </a:r>
            </a:p>
            <a:p>
              <a:pPr algn="ctr" defTabSz="1066803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itchFamily="2" charset="2"/>
                <a:buChar char="q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800" kern="0" dirty="0">
                  <a:solidFill>
                    <a:srgbClr val="262626"/>
                  </a:solidFill>
                  <a:latin typeface="Arial" pitchFamily="34" charset="0"/>
                  <a:cs typeface="Arial" pitchFamily="34" charset="0"/>
                </a:rPr>
                <a:t>raccolta elementi probativi</a:t>
              </a:r>
            </a:p>
            <a:p>
              <a:pPr algn="ctr" defTabSz="1066803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itchFamily="2" charset="2"/>
                <a:buChar char="q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800" kern="0" dirty="0">
                  <a:solidFill>
                    <a:srgbClr val="262626"/>
                  </a:solidFill>
                  <a:latin typeface="Arial" pitchFamily="34" charset="0"/>
                  <a:cs typeface="Arial" pitchFamily="34" charset="0"/>
                </a:rPr>
                <a:t>formulazione conclusioni</a:t>
              </a:r>
            </a:p>
          </p:txBody>
        </p:sp>
        <p:sp>
          <p:nvSpPr>
            <p:cNvPr id="8" name="Figura a mano libera 7"/>
            <p:cNvSpPr/>
            <p:nvPr/>
          </p:nvSpPr>
          <p:spPr>
            <a:xfrm>
              <a:off x="6251378" y="2458783"/>
              <a:ext cx="2519801" cy="392105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000"/>
                <a:gd name="f7" fmla="val 2000"/>
                <a:gd name="f8" fmla="val 8000"/>
                <a:gd name="f9" fmla="+- 0 0 -90"/>
                <a:gd name="f10" fmla="*/ f3 1 10000"/>
                <a:gd name="f11" fmla="*/ f4 1 10000"/>
                <a:gd name="f12" fmla="+- f6 0 f5"/>
                <a:gd name="f13" fmla="*/ f9 f0 1"/>
                <a:gd name="f14" fmla="*/ f12 1 10000"/>
                <a:gd name="f15" fmla="*/ 0 f12 1"/>
                <a:gd name="f16" fmla="*/ 10000 f12 1"/>
                <a:gd name="f17" fmla="*/ 8000 f12 1"/>
                <a:gd name="f18" fmla="*/ 2000 f12 1"/>
                <a:gd name="f19" fmla="*/ f13 1 f2"/>
                <a:gd name="f20" fmla="*/ f15 1 10000"/>
                <a:gd name="f21" fmla="*/ f16 1 10000"/>
                <a:gd name="f22" fmla="*/ f17 1 10000"/>
                <a:gd name="f23" fmla="*/ f18 1 10000"/>
                <a:gd name="f24" fmla="*/ f5 1 f14"/>
                <a:gd name="f25" fmla="*/ f6 1 f14"/>
                <a:gd name="f26" fmla="+- f19 0 f1"/>
                <a:gd name="f27" fmla="*/ f20 1 f14"/>
                <a:gd name="f28" fmla="*/ f21 1 f14"/>
                <a:gd name="f29" fmla="*/ f22 1 f14"/>
                <a:gd name="f30" fmla="*/ f23 1 f14"/>
                <a:gd name="f31" fmla="*/ f24 f10 1"/>
                <a:gd name="f32" fmla="*/ f25 f10 1"/>
                <a:gd name="f33" fmla="*/ f25 f11 1"/>
                <a:gd name="f34" fmla="*/ f24 f11 1"/>
                <a:gd name="f35" fmla="*/ f27 f10 1"/>
                <a:gd name="f36" fmla="*/ f27 f11 1"/>
                <a:gd name="f37" fmla="*/ f28 f10 1"/>
                <a:gd name="f38" fmla="*/ f29 f10 1"/>
                <a:gd name="f39" fmla="*/ f28 f11 1"/>
                <a:gd name="f40" fmla="*/ f3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5" y="f36"/>
                </a:cxn>
                <a:cxn ang="f26">
                  <a:pos x="f37" y="f36"/>
                </a:cxn>
                <a:cxn ang="f26">
                  <a:pos x="f38" y="f39"/>
                </a:cxn>
                <a:cxn ang="f26">
                  <a:pos x="f40" y="f39"/>
                </a:cxn>
                <a:cxn ang="f26">
                  <a:pos x="f35" y="f36"/>
                </a:cxn>
              </a:cxnLst>
              <a:rect l="f31" t="f34" r="f32" b="f33"/>
              <a:pathLst>
                <a:path w="10000" h="10000">
                  <a:moveTo>
                    <a:pt x="f5" y="f6"/>
                  </a:moveTo>
                  <a:lnTo>
                    <a:pt x="f5" y="f5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6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ln>
              <a:noFill/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lIns="152403" tIns="905191" rIns="153390" bIns="905191" anchor="ctr" anchorCtr="1"/>
            <a:lstStyle/>
            <a:p>
              <a:pPr algn="ctr" defTabSz="1066803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800" kern="0" dirty="0">
                  <a:solidFill>
                    <a:srgbClr val="262626"/>
                  </a:solidFill>
                  <a:latin typeface="Arial" pitchFamily="34" charset="0"/>
                  <a:cs typeface="Arial" pitchFamily="34" charset="0"/>
                </a:rPr>
                <a:t>Presenza di ulteriori limitazioni (es. operazioni con parti correlate)</a:t>
              </a:r>
            </a:p>
          </p:txBody>
        </p:sp>
      </p:grpSp>
      <p:sp>
        <p:nvSpPr>
          <p:cNvPr id="50179" name="Rettangolo 10"/>
          <p:cNvSpPr>
            <a:spLocks noChangeArrowheads="1"/>
          </p:cNvSpPr>
          <p:nvPr/>
        </p:nvSpPr>
        <p:spPr bwMode="auto">
          <a:xfrm>
            <a:off x="152400" y="1143000"/>
            <a:ext cx="868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800">
                <a:solidFill>
                  <a:srgbClr val="262626"/>
                </a:solidFill>
              </a:rPr>
              <a:t>La revisione non fornisce la “sicurezza assoluta” che il bilancio sia privo di errori significativi.</a:t>
            </a:r>
          </a:p>
        </p:txBody>
      </p:sp>
      <p:sp>
        <p:nvSpPr>
          <p:cNvPr id="50180" name="Text Box 2"/>
          <p:cNvSpPr txBox="1">
            <a:spLocks noChangeArrowheads="1"/>
          </p:cNvSpPr>
          <p:nvPr/>
        </p:nvSpPr>
        <p:spPr bwMode="auto">
          <a:xfrm>
            <a:off x="0" y="617538"/>
            <a:ext cx="90678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spcBef>
                <a:spcPct val="5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364D47"/>
                </a:solidFill>
                <a:ea typeface="MS PGothic"/>
                <a:cs typeface="MS PGothic"/>
              </a:rPr>
              <a:t>RAGIONEVOLE SICUREZZA</a:t>
            </a:r>
          </a:p>
        </p:txBody>
      </p:sp>
      <p:sp>
        <p:nvSpPr>
          <p:cNvPr id="50181" name="Rectangle 1026"/>
          <p:cNvSpPr>
            <a:spLocks noChangeArrowheads="1"/>
          </p:cNvSpPr>
          <p:nvPr/>
        </p:nvSpPr>
        <p:spPr bwMode="auto">
          <a:xfrm>
            <a:off x="0" y="-25400"/>
            <a:ext cx="8420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it-IT" sz="2000">
                <a:solidFill>
                  <a:srgbClr val="7F7F7F"/>
                </a:solidFill>
                <a:latin typeface="Rotis Semi Sans Std 65 Bold"/>
                <a:ea typeface="MS PGothic"/>
                <a:cs typeface="MS PGothic"/>
              </a:rPr>
              <a:t>REVISIONE LEGALE: PROFILI INTRODUTTIVI</a:t>
            </a:r>
          </a:p>
        </p:txBody>
      </p:sp>
      <p:sp>
        <p:nvSpPr>
          <p:cNvPr id="50182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48A936-3DC6-484D-8280-2C7AECA58F21}" type="slidenum">
              <a:rPr lang="it-IT" sz="1000" smtClean="0">
                <a:latin typeface="Arial" charset="0"/>
                <a:cs typeface="Arial" charset="0"/>
              </a:rPr>
              <a:pPr/>
              <a:t>7</a:t>
            </a:fld>
            <a:endParaRPr lang="it-IT" sz="1000" smtClean="0">
              <a:latin typeface="Arial" charset="0"/>
              <a:cs typeface="Arial" charset="0"/>
            </a:endParaRPr>
          </a:p>
        </p:txBody>
      </p:sp>
      <p:sp>
        <p:nvSpPr>
          <p:cNvPr id="50183" name="Rettangolo 10"/>
          <p:cNvSpPr>
            <a:spLocks noChangeArrowheads="1"/>
          </p:cNvSpPr>
          <p:nvPr/>
        </p:nvSpPr>
        <p:spPr bwMode="auto">
          <a:xfrm>
            <a:off x="152400" y="5227638"/>
            <a:ext cx="86868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800">
                <a:solidFill>
                  <a:srgbClr val="262626"/>
                </a:solidFill>
              </a:rPr>
              <a:t>Il revisore che svolge la revisione in conformità ai principi di revisione ottiene una “ragionevole sicurezza” che il bilancio non contenga errori significativi e che risulti, nel suo complesso, attendibile (fornisca una rappresentazione veritiera e corretta della situazione patrimoniale, finanziaria ed economica, secondo il quadro normativo di riferimento).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aster_powerpoint_Formazion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anchor="ctr"/>
      <a:lstStyle>
        <a:defPPr algn="ctr" eaLnBrk="1" hangingPunct="1">
          <a:spcBef>
            <a:spcPct val="50000"/>
          </a:spcBef>
          <a:defRPr sz="1800" dirty="0">
            <a:solidFill>
              <a:srgbClr val="262626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master_powerpoint_Formazion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anchor="ctr"/>
      <a:lstStyle>
        <a:defPPr algn="ctr" eaLnBrk="1" hangingPunct="1">
          <a:spcBef>
            <a:spcPct val="50000"/>
          </a:spcBef>
          <a:defRPr sz="1800" dirty="0">
            <a:solidFill>
              <a:srgbClr val="262626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8361</TotalTime>
  <Words>2563</Words>
  <Application>Microsoft Office PowerPoint</Application>
  <PresentationFormat>On-screen Show (4:3)</PresentationFormat>
  <Paragraphs>378</Paragraphs>
  <Slides>29</Slides>
  <Notes>18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3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41" baseType="lpstr">
      <vt:lpstr>Arial</vt:lpstr>
      <vt:lpstr>MS PGothic</vt:lpstr>
      <vt:lpstr>Calibri</vt:lpstr>
      <vt:lpstr>Rotis Semi Sans Std 75 Extra Bo</vt:lpstr>
      <vt:lpstr>Wingdings</vt:lpstr>
      <vt:lpstr>Rotis Semi Sans Std 55 Regular</vt:lpstr>
      <vt:lpstr>Rotis Semi Sans Std 65 Bold</vt:lpstr>
      <vt:lpstr>Times New Roman</vt:lpstr>
      <vt:lpstr>1_master_powerpoint_Formazione1</vt:lpstr>
      <vt:lpstr>2_master_powerpoint_Formazione1</vt:lpstr>
      <vt:lpstr>Tema di Office</vt:lpstr>
      <vt:lpstr>Documento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REVISIONE LEGALE: PROFILI INTRODUTTIVI</vt:lpstr>
      <vt:lpstr>Diapositiva 20</vt:lpstr>
      <vt:lpstr>Diapositiva 21</vt:lpstr>
      <vt:lpstr>Diapositiva 22</vt:lpstr>
      <vt:lpstr>Diapositiva 23</vt:lpstr>
      <vt:lpstr>REVISIONE LEGALE: PROFILI INTRODUTTIVI</vt:lpstr>
      <vt:lpstr>REVISIONE LEGALE: PROFILI INTRODUTTIVI</vt:lpstr>
      <vt:lpstr>Diapositiva 26</vt:lpstr>
      <vt:lpstr>REVISIONE LEGALE: PROFILI INTRODUTTIVI</vt:lpstr>
      <vt:lpstr>REVISIONE LEGALE: PROFILI INTRODUTTIVI</vt:lpstr>
      <vt:lpstr>REVISIONE LEGALE: PROFILI INTRODUTTIVI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Fabrizio</dc:creator>
  <cp:lastModifiedBy>Silvia e Paola</cp:lastModifiedBy>
  <cp:revision>1012</cp:revision>
  <cp:lastPrinted>1601-01-01T00:00:00Z</cp:lastPrinted>
  <dcterms:created xsi:type="dcterms:W3CDTF">1601-01-01T00:00:00Z</dcterms:created>
  <dcterms:modified xsi:type="dcterms:W3CDTF">2011-11-22T22:20:32Z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