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theme/themeOverride12.xml" ContentType="application/vnd.openxmlformats-officedocument.themeOverr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Override5.xml" ContentType="application/vnd.openxmlformats-officedocument.themeOverride+xml"/>
  <Override PartName="/ppt/notesSlides/notesSlide38.xml" ContentType="application/vnd.openxmlformats-officedocument.presentationml.notesSlide+xml"/>
  <Override PartName="/ppt/diagrams/quickStyle2.xml" ContentType="application/vnd.openxmlformats-officedocument.drawingml.diagramStyl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heme/themeOverride1.xml" ContentType="application/vnd.openxmlformats-officedocument.themeOverride+xml"/>
  <Default Extension="docx" ContentType="application/vnd.openxmlformats-officedocument.wordprocessingml.document"/>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docProps/custom.xml" ContentType="application/vnd.openxmlformats-officedocument.custom-properties+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theme/themeOverride17.xml" ContentType="application/vnd.openxmlformats-officedocument.themeOverride+xml"/>
  <Override PartName="/ppt/notesSlides/notesSlide7.xml" ContentType="application/vnd.openxmlformats-officedocument.presentationml.notesSlide+xml"/>
  <Override PartName="/ppt/diagrams/layout1.xml" ContentType="application/vnd.openxmlformats-officedocument.drawingml.diagramLayout+xml"/>
  <Default Extension="xlsx" ContentType="application/vnd.openxmlformats-officedocument.spreadsheetml.sheet"/>
  <Override PartName="/ppt/diagrams/data2.xml" ContentType="application/vnd.openxmlformats-officedocument.drawingml.diagramData+xml"/>
  <Override PartName="/ppt/theme/themeOverride24.xml" ContentType="application/vnd.openxmlformats-officedocument.themeOverr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theme/themeOverride13.xml" ContentType="application/vnd.openxmlformats-officedocument.themeOverride+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bin" ContentType="application/vnd.openxmlformats-officedocument.oleObject"/>
  <Override PartName="/ppt/theme/themeOverride20.xml" ContentType="application/vnd.openxmlformats-officedocument.themeOverr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theme/themeOverride6.xml" ContentType="application/vnd.openxmlformats-officedocument.themeOverr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Layouts/slideLayout14.xml" ContentType="application/vnd.openxmlformats-officedocument.presentationml.slideLayout+xml"/>
  <Override PartName="/ppt/theme/themeOverride2.xml" ContentType="application/vnd.openxmlformats-officedocument.themeOverr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diagrams/layout2.xml" ContentType="application/vnd.openxmlformats-officedocument.drawingml.diagramLayout+xml"/>
  <Override PartName="/ppt/theme/themeOverride18.xml" ContentType="application/vnd.openxmlformats-officedocument.themeOverride+xml"/>
  <Override PartName="/ppt/theme/themeOverride25.xml" ContentType="application/vnd.openxmlformats-officedocument.themeOverr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theme/themeOverride14.xml" ContentType="application/vnd.openxmlformats-officedocument.themeOverr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Override7.xml" ContentType="application/vnd.openxmlformats-officedocument.themeOverride+xml"/>
  <Override PartName="/ppt/diagrams/colors1.xml" ContentType="application/vnd.openxmlformats-officedocument.drawingml.diagramColors+xml"/>
  <Override PartName="/ppt/theme/themeOverride21.xml" ContentType="application/vnd.openxmlformats-officedocument.themeOverr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theme/themeOverride10.xml" ContentType="application/vnd.openxmlformats-officedocument.themeOverrid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Layouts/slideLayout15.xml" ContentType="application/vnd.openxmlformats-officedocument.presentationml.slideLayout+xml"/>
  <Override PartName="/ppt/theme/themeOverride3.xml" ContentType="application/vnd.openxmlformats-officedocument.themeOverride+xml"/>
  <Override PartName="/ppt/notesSlides/notesSlide18.xml" ContentType="application/vnd.openxmlformats-officedocument.presentationml.notesSlide+xml"/>
  <Default Extension="wmf" ContentType="image/x-wmf"/>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theme/themeOverride19.xml" ContentType="application/vnd.openxmlformats-officedocument.themeOverr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theme/themeOverride15.xml" ContentType="application/vnd.openxmlformats-officedocument.themeOverr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theme/themeOverride22.xml" ContentType="application/vnd.openxmlformats-officedocument.themeOverr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theme/themeOverride8.xml" ContentType="application/vnd.openxmlformats-officedocument.themeOverride+xml"/>
  <Override PartName="/ppt/theme/themeOverride11.xml" ContentType="application/vnd.openxmlformats-officedocument.themeOverr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Layouts/slideLayout16.xml" ContentType="application/vnd.openxmlformats-officedocument.presentationml.slideLayout+xml"/>
  <Override PartName="/ppt/theme/themeOverride4.xml" ContentType="application/vnd.openxmlformats-officedocument.themeOverride+xml"/>
  <Override PartName="/ppt/diagrams/quickStyle1.xml" ContentType="application/vnd.openxmlformats-officedocument.drawingml.diagramStyle+xml"/>
  <Override PartName="/ppt/notesSlides/notesSlide37.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theme/themeOverride16.xml" ContentType="application/vnd.openxmlformats-officedocument.themeOverride+xml"/>
  <Override PartName="/ppt/slides/slide8.xml" ContentType="application/vnd.openxmlformats-officedocument.presentationml.slide+xml"/>
  <Override PartName="/ppt/theme/themeOverride9.xml" ContentType="application/vnd.openxmlformats-officedocument.themeOverride+xml"/>
  <Override PartName="/ppt/diagrams/data1.xml" ContentType="application/vnd.openxmlformats-officedocument.drawingml.diagramData+xml"/>
  <Override PartName="/ppt/theme/themeOverride23.xml" ContentType="application/vnd.openxmlformats-officedocument.themeOverride+xml"/>
  <Override PartName="/ppt/slides/slide29.xml" ContentType="application/vnd.openxmlformats-officedocument.presentationml.slide+xml"/>
  <Override PartName="/ppt/diagrams/drawing2.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99CCFF"/>
    <a:srgbClr val="FFFF66"/>
    <a:srgbClr val="262626"/>
    <a:srgbClr val="FF99FF"/>
    <a:srgbClr val="FF9933"/>
    <a:srgbClr val="7F7F7F"/>
    <a:srgbClr val="003366"/>
  </p:clrMru>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2838BEF-8BB2-4498-84A7-C5851F593DF1}" styleName="Stile medio 4 - Colore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C2FFA5D-87B4-456A-9821-1D502468CF0F}" styleName="Stile con tema 1 - Colore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48" autoAdjust="0"/>
    <p:restoredTop sz="78630" autoAdjust="0"/>
  </p:normalViewPr>
  <p:slideViewPr>
    <p:cSldViewPr>
      <p:cViewPr>
        <p:scale>
          <a:sx n="90" d="100"/>
          <a:sy n="90" d="100"/>
        </p:scale>
        <p:origin x="-570" y="6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s>
</file>

<file path=ppt/diagrams/colors1.xml><?xml version="1.0" encoding="utf-8"?>
<dgm:colorsDef xmlns:dgm="http://schemas.openxmlformats.org/drawingml/2006/diagram" xmlns:a="http://schemas.openxmlformats.org/drawingml/2006/main" uniqueId="urn:microsoft.com/office/officeart/2005/8/colors/accent1_2#7">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8">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FF2729-04C5-45CD-AC15-D91C19F5E599}" type="doc">
      <dgm:prSet loTypeId="urn:microsoft.com/office/officeart/2005/8/layout/vList6" loCatId="list" qsTypeId="urn:microsoft.com/office/officeart/2005/8/quickstyle/simple1#7" qsCatId="simple" csTypeId="urn:microsoft.com/office/officeart/2005/8/colors/accent1_2#7" csCatId="accent1" phldr="1"/>
      <dgm:spPr/>
      <dgm:t>
        <a:bodyPr/>
        <a:lstStyle/>
        <a:p>
          <a:endParaRPr lang="it-IT"/>
        </a:p>
      </dgm:t>
    </dgm:pt>
    <dgm:pt modelId="{3460FBED-DF64-4BF3-91C6-392B2A909840}">
      <dgm:prSet phldrT="[Testo]"/>
      <dgm:spPr/>
      <dgm:t>
        <a:bodyPr/>
        <a:lstStyle/>
        <a:p>
          <a:r>
            <a:rPr lang="it-IT" dirty="0" smtClean="0"/>
            <a:t>Primo esercizio di incarico </a:t>
          </a:r>
          <a:endParaRPr lang="it-IT" dirty="0"/>
        </a:p>
      </dgm:t>
    </dgm:pt>
    <dgm:pt modelId="{FF67E928-E60B-4785-9ED5-1984659BE5AB}" type="parTrans" cxnId="{D159F5D1-0375-4B10-B62B-C561683F2FBB}">
      <dgm:prSet/>
      <dgm:spPr/>
      <dgm:t>
        <a:bodyPr/>
        <a:lstStyle/>
        <a:p>
          <a:endParaRPr lang="it-IT"/>
        </a:p>
      </dgm:t>
    </dgm:pt>
    <dgm:pt modelId="{663062FC-5C52-4EDC-91A9-810F370EFD0C}" type="sibTrans" cxnId="{D159F5D1-0375-4B10-B62B-C561683F2FBB}">
      <dgm:prSet/>
      <dgm:spPr/>
      <dgm:t>
        <a:bodyPr/>
        <a:lstStyle/>
        <a:p>
          <a:endParaRPr lang="it-IT"/>
        </a:p>
      </dgm:t>
    </dgm:pt>
    <dgm:pt modelId="{EC3976DB-08F5-4781-8195-BD1806BC430E}">
      <dgm:prSet phldrT="[Testo]"/>
      <dgm:spPr/>
      <dgm:t>
        <a:bodyPr/>
        <a:lstStyle/>
        <a:p>
          <a:endParaRPr lang="it-IT" dirty="0"/>
        </a:p>
      </dgm:t>
    </dgm:pt>
    <dgm:pt modelId="{02101C72-97E2-4D75-BA78-A1B00EC2A672}" type="parTrans" cxnId="{3720BFCC-4E02-41A6-8586-B5491DB8DFB8}">
      <dgm:prSet/>
      <dgm:spPr/>
      <dgm:t>
        <a:bodyPr/>
        <a:lstStyle/>
        <a:p>
          <a:endParaRPr lang="it-IT"/>
        </a:p>
      </dgm:t>
    </dgm:pt>
    <dgm:pt modelId="{3A4F16FE-C3C3-482E-A4E4-DAF22B3DFEAD}" type="sibTrans" cxnId="{3720BFCC-4E02-41A6-8586-B5491DB8DFB8}">
      <dgm:prSet/>
      <dgm:spPr/>
      <dgm:t>
        <a:bodyPr/>
        <a:lstStyle/>
        <a:p>
          <a:endParaRPr lang="it-IT"/>
        </a:p>
      </dgm:t>
    </dgm:pt>
    <dgm:pt modelId="{6400AAD8-AEF2-4E52-A3FD-1E0ADD3261CA}">
      <dgm:prSet phldrT="[Testo]"/>
      <dgm:spPr/>
      <dgm:t>
        <a:bodyPr/>
        <a:lstStyle/>
        <a:p>
          <a:r>
            <a:rPr lang="it-IT" dirty="0" smtClean="0"/>
            <a:t>Il revisore non possiede informazioni sul cliente, quindi deve dedicare maggiori risorse per acquisire un’adeguata conoscenza della società</a:t>
          </a:r>
          <a:endParaRPr lang="it-IT" dirty="0"/>
        </a:p>
      </dgm:t>
    </dgm:pt>
    <dgm:pt modelId="{B1B0998D-BA29-4633-AF5A-5CD435395BA1}" type="parTrans" cxnId="{4FC9E810-8C5A-49DC-854F-36AFE62C3CBC}">
      <dgm:prSet/>
      <dgm:spPr/>
      <dgm:t>
        <a:bodyPr/>
        <a:lstStyle/>
        <a:p>
          <a:endParaRPr lang="it-IT"/>
        </a:p>
      </dgm:t>
    </dgm:pt>
    <dgm:pt modelId="{7AC7C07E-93FF-42FA-907E-D2155E39DC61}" type="sibTrans" cxnId="{4FC9E810-8C5A-49DC-854F-36AFE62C3CBC}">
      <dgm:prSet/>
      <dgm:spPr/>
      <dgm:t>
        <a:bodyPr/>
        <a:lstStyle/>
        <a:p>
          <a:endParaRPr lang="it-IT"/>
        </a:p>
      </dgm:t>
    </dgm:pt>
    <dgm:pt modelId="{15F25859-F5FC-4770-AADC-DB55A8083DC1}">
      <dgm:prSet phldrT="[Testo]"/>
      <dgm:spPr/>
      <dgm:t>
        <a:bodyPr/>
        <a:lstStyle/>
        <a:p>
          <a:r>
            <a:rPr lang="it-IT" dirty="0" smtClean="0"/>
            <a:t>Esercizi successivi al primo</a:t>
          </a:r>
          <a:endParaRPr lang="it-IT" dirty="0"/>
        </a:p>
      </dgm:t>
    </dgm:pt>
    <dgm:pt modelId="{2FDF6ABE-F5C8-4FC7-9944-FABF1FDCEA12}" type="parTrans" cxnId="{5EFC831D-DDFC-4F70-93D0-110AA3862C02}">
      <dgm:prSet/>
      <dgm:spPr/>
      <dgm:t>
        <a:bodyPr/>
        <a:lstStyle/>
        <a:p>
          <a:endParaRPr lang="it-IT"/>
        </a:p>
      </dgm:t>
    </dgm:pt>
    <dgm:pt modelId="{D60029A4-A382-4F4A-BD17-B236CEA033A7}" type="sibTrans" cxnId="{5EFC831D-DDFC-4F70-93D0-110AA3862C02}">
      <dgm:prSet/>
      <dgm:spPr/>
      <dgm:t>
        <a:bodyPr/>
        <a:lstStyle/>
        <a:p>
          <a:endParaRPr lang="it-IT"/>
        </a:p>
      </dgm:t>
    </dgm:pt>
    <dgm:pt modelId="{F1608809-40C3-4C90-887E-682923ED921E}">
      <dgm:prSet phldrT="[Testo]"/>
      <dgm:spPr/>
      <dgm:t>
        <a:bodyPr/>
        <a:lstStyle/>
        <a:p>
          <a:r>
            <a:rPr lang="it-IT" dirty="0" smtClean="0"/>
            <a:t>Il revisore deve aggiornare e valutare le informazioni già raccolte</a:t>
          </a:r>
          <a:endParaRPr lang="it-IT" dirty="0"/>
        </a:p>
      </dgm:t>
    </dgm:pt>
    <dgm:pt modelId="{CFFE5BC8-A8E9-45F7-943D-EF25464C8A03}" type="parTrans" cxnId="{85F09821-EF8D-47D6-BA43-C6F8E75A997C}">
      <dgm:prSet/>
      <dgm:spPr/>
      <dgm:t>
        <a:bodyPr/>
        <a:lstStyle/>
        <a:p>
          <a:endParaRPr lang="it-IT"/>
        </a:p>
      </dgm:t>
    </dgm:pt>
    <dgm:pt modelId="{9B559DB9-B315-4B9E-8C3C-5B7AC0C2F068}" type="sibTrans" cxnId="{85F09821-EF8D-47D6-BA43-C6F8E75A997C}">
      <dgm:prSet/>
      <dgm:spPr/>
      <dgm:t>
        <a:bodyPr/>
        <a:lstStyle/>
        <a:p>
          <a:endParaRPr lang="it-IT"/>
        </a:p>
      </dgm:t>
    </dgm:pt>
    <dgm:pt modelId="{6DAEDA54-0629-433E-BE51-EB338B980BDC}">
      <dgm:prSet phldrT="[Testo]"/>
      <dgm:spPr/>
      <dgm:t>
        <a:bodyPr/>
        <a:lstStyle/>
        <a:p>
          <a:r>
            <a:rPr lang="it-IT" dirty="0" smtClean="0"/>
            <a:t>La raccolta delle informazioni continua durante tutto il lavoro di revisione</a:t>
          </a:r>
          <a:endParaRPr lang="it-IT" dirty="0"/>
        </a:p>
      </dgm:t>
    </dgm:pt>
    <dgm:pt modelId="{6639EE57-71FF-41F2-A109-9D58B61A2D7A}" type="parTrans" cxnId="{897F295B-7EFA-482A-8E89-8C19CB660F9A}">
      <dgm:prSet/>
      <dgm:spPr/>
      <dgm:t>
        <a:bodyPr/>
        <a:lstStyle/>
        <a:p>
          <a:endParaRPr lang="it-IT"/>
        </a:p>
      </dgm:t>
    </dgm:pt>
    <dgm:pt modelId="{528E342E-3639-4745-84F6-D71733F8943F}" type="sibTrans" cxnId="{897F295B-7EFA-482A-8E89-8C19CB660F9A}">
      <dgm:prSet/>
      <dgm:spPr/>
      <dgm:t>
        <a:bodyPr/>
        <a:lstStyle/>
        <a:p>
          <a:endParaRPr lang="it-IT"/>
        </a:p>
      </dgm:t>
    </dgm:pt>
    <dgm:pt modelId="{5D1DD9C9-D2A1-4D70-ACB5-AAAEC90AE5F3}" type="pres">
      <dgm:prSet presAssocID="{47FF2729-04C5-45CD-AC15-D91C19F5E599}" presName="Name0" presStyleCnt="0">
        <dgm:presLayoutVars>
          <dgm:dir/>
          <dgm:animLvl val="lvl"/>
          <dgm:resizeHandles/>
        </dgm:presLayoutVars>
      </dgm:prSet>
      <dgm:spPr/>
      <dgm:t>
        <a:bodyPr/>
        <a:lstStyle/>
        <a:p>
          <a:endParaRPr lang="it-IT"/>
        </a:p>
      </dgm:t>
    </dgm:pt>
    <dgm:pt modelId="{ED601065-1327-4BF1-8B85-756CE35E3481}" type="pres">
      <dgm:prSet presAssocID="{3460FBED-DF64-4BF3-91C6-392B2A909840}" presName="linNode" presStyleCnt="0"/>
      <dgm:spPr/>
    </dgm:pt>
    <dgm:pt modelId="{B0E8ED05-0B62-4CCA-A70B-2026C2B9DD42}" type="pres">
      <dgm:prSet presAssocID="{3460FBED-DF64-4BF3-91C6-392B2A909840}" presName="parentShp" presStyleLbl="node1" presStyleIdx="0" presStyleCnt="2" custScaleX="63366" custScaleY="79535">
        <dgm:presLayoutVars>
          <dgm:bulletEnabled val="1"/>
        </dgm:presLayoutVars>
      </dgm:prSet>
      <dgm:spPr/>
      <dgm:t>
        <a:bodyPr/>
        <a:lstStyle/>
        <a:p>
          <a:endParaRPr lang="it-IT"/>
        </a:p>
      </dgm:t>
    </dgm:pt>
    <dgm:pt modelId="{62463D8F-9B08-49AE-BA18-32E9744C23EF}" type="pres">
      <dgm:prSet presAssocID="{3460FBED-DF64-4BF3-91C6-392B2A909840}" presName="childShp" presStyleLbl="bgAccFollowNode1" presStyleIdx="0" presStyleCnt="2" custScaleX="112828">
        <dgm:presLayoutVars>
          <dgm:bulletEnabled val="1"/>
        </dgm:presLayoutVars>
      </dgm:prSet>
      <dgm:spPr/>
      <dgm:t>
        <a:bodyPr/>
        <a:lstStyle/>
        <a:p>
          <a:endParaRPr lang="it-IT"/>
        </a:p>
      </dgm:t>
    </dgm:pt>
    <dgm:pt modelId="{B9B4458E-20E9-490F-B782-85330442C31E}" type="pres">
      <dgm:prSet presAssocID="{663062FC-5C52-4EDC-91A9-810F370EFD0C}" presName="spacing" presStyleCnt="0"/>
      <dgm:spPr/>
    </dgm:pt>
    <dgm:pt modelId="{599965EA-3866-4822-A7D8-02CB651E794C}" type="pres">
      <dgm:prSet presAssocID="{15F25859-F5FC-4770-AADC-DB55A8083DC1}" presName="linNode" presStyleCnt="0"/>
      <dgm:spPr/>
    </dgm:pt>
    <dgm:pt modelId="{46E0AF58-729F-406E-AEFE-12E239794EBD}" type="pres">
      <dgm:prSet presAssocID="{15F25859-F5FC-4770-AADC-DB55A8083DC1}" presName="parentShp" presStyleLbl="node1" presStyleIdx="1" presStyleCnt="2" custScaleX="60396" custScaleY="73121">
        <dgm:presLayoutVars>
          <dgm:bulletEnabled val="1"/>
        </dgm:presLayoutVars>
      </dgm:prSet>
      <dgm:spPr/>
      <dgm:t>
        <a:bodyPr/>
        <a:lstStyle/>
        <a:p>
          <a:endParaRPr lang="it-IT"/>
        </a:p>
      </dgm:t>
    </dgm:pt>
    <dgm:pt modelId="{B2C85112-7D3F-4EC3-A854-7E305C0C15E0}" type="pres">
      <dgm:prSet presAssocID="{15F25859-F5FC-4770-AADC-DB55A8083DC1}" presName="childShp" presStyleLbl="bgAccFollowNode1" presStyleIdx="1" presStyleCnt="2" custScaleX="111910">
        <dgm:presLayoutVars>
          <dgm:bulletEnabled val="1"/>
        </dgm:presLayoutVars>
      </dgm:prSet>
      <dgm:spPr/>
      <dgm:t>
        <a:bodyPr/>
        <a:lstStyle/>
        <a:p>
          <a:endParaRPr lang="it-IT"/>
        </a:p>
      </dgm:t>
    </dgm:pt>
  </dgm:ptLst>
  <dgm:cxnLst>
    <dgm:cxn modelId="{D159F5D1-0375-4B10-B62B-C561683F2FBB}" srcId="{47FF2729-04C5-45CD-AC15-D91C19F5E599}" destId="{3460FBED-DF64-4BF3-91C6-392B2A909840}" srcOrd="0" destOrd="0" parTransId="{FF67E928-E60B-4785-9ED5-1984659BE5AB}" sibTransId="{663062FC-5C52-4EDC-91A9-810F370EFD0C}"/>
    <dgm:cxn modelId="{85F09821-EF8D-47D6-BA43-C6F8E75A997C}" srcId="{15F25859-F5FC-4770-AADC-DB55A8083DC1}" destId="{F1608809-40C3-4C90-887E-682923ED921E}" srcOrd="0" destOrd="0" parTransId="{CFFE5BC8-A8E9-45F7-943D-EF25464C8A03}" sibTransId="{9B559DB9-B315-4B9E-8C3C-5B7AC0C2F068}"/>
    <dgm:cxn modelId="{5EFC831D-DDFC-4F70-93D0-110AA3862C02}" srcId="{47FF2729-04C5-45CD-AC15-D91C19F5E599}" destId="{15F25859-F5FC-4770-AADC-DB55A8083DC1}" srcOrd="1" destOrd="0" parTransId="{2FDF6ABE-F5C8-4FC7-9944-FABF1FDCEA12}" sibTransId="{D60029A4-A382-4F4A-BD17-B236CEA033A7}"/>
    <dgm:cxn modelId="{4FC9E810-8C5A-49DC-854F-36AFE62C3CBC}" srcId="{3460FBED-DF64-4BF3-91C6-392B2A909840}" destId="{6400AAD8-AEF2-4E52-A3FD-1E0ADD3261CA}" srcOrd="1" destOrd="0" parTransId="{B1B0998D-BA29-4633-AF5A-5CD435395BA1}" sibTransId="{7AC7C07E-93FF-42FA-907E-D2155E39DC61}"/>
    <dgm:cxn modelId="{6F52B6C3-C236-4E9F-9A52-A50763BF487A}" type="presOf" srcId="{F1608809-40C3-4C90-887E-682923ED921E}" destId="{B2C85112-7D3F-4EC3-A854-7E305C0C15E0}" srcOrd="0" destOrd="0" presId="urn:microsoft.com/office/officeart/2005/8/layout/vList6"/>
    <dgm:cxn modelId="{74AEDCF8-FD60-42C7-B250-5D87D6C4682B}" type="presOf" srcId="{EC3976DB-08F5-4781-8195-BD1806BC430E}" destId="{62463D8F-9B08-49AE-BA18-32E9744C23EF}" srcOrd="0" destOrd="0" presId="urn:microsoft.com/office/officeart/2005/8/layout/vList6"/>
    <dgm:cxn modelId="{5E6E813A-7F55-4856-A250-EC5DD5A9CEAA}" type="presOf" srcId="{47FF2729-04C5-45CD-AC15-D91C19F5E599}" destId="{5D1DD9C9-D2A1-4D70-ACB5-AAAEC90AE5F3}" srcOrd="0" destOrd="0" presId="urn:microsoft.com/office/officeart/2005/8/layout/vList6"/>
    <dgm:cxn modelId="{897F295B-7EFA-482A-8E89-8C19CB660F9A}" srcId="{15F25859-F5FC-4770-AADC-DB55A8083DC1}" destId="{6DAEDA54-0629-433E-BE51-EB338B980BDC}" srcOrd="1" destOrd="0" parTransId="{6639EE57-71FF-41F2-A109-9D58B61A2D7A}" sibTransId="{528E342E-3639-4745-84F6-D71733F8943F}"/>
    <dgm:cxn modelId="{3720BFCC-4E02-41A6-8586-B5491DB8DFB8}" srcId="{3460FBED-DF64-4BF3-91C6-392B2A909840}" destId="{EC3976DB-08F5-4781-8195-BD1806BC430E}" srcOrd="0" destOrd="0" parTransId="{02101C72-97E2-4D75-BA78-A1B00EC2A672}" sibTransId="{3A4F16FE-C3C3-482E-A4E4-DAF22B3DFEAD}"/>
    <dgm:cxn modelId="{28DC5C6F-1987-4201-A070-5022D369F153}" type="presOf" srcId="{3460FBED-DF64-4BF3-91C6-392B2A909840}" destId="{B0E8ED05-0B62-4CCA-A70B-2026C2B9DD42}" srcOrd="0" destOrd="0" presId="urn:microsoft.com/office/officeart/2005/8/layout/vList6"/>
    <dgm:cxn modelId="{077EE215-9CF2-4520-AE6E-74FF1D9F599F}" type="presOf" srcId="{6DAEDA54-0629-433E-BE51-EB338B980BDC}" destId="{B2C85112-7D3F-4EC3-A854-7E305C0C15E0}" srcOrd="0" destOrd="1" presId="urn:microsoft.com/office/officeart/2005/8/layout/vList6"/>
    <dgm:cxn modelId="{14D0F758-44C8-4F3E-AB2B-E33F138C8123}" type="presOf" srcId="{15F25859-F5FC-4770-AADC-DB55A8083DC1}" destId="{46E0AF58-729F-406E-AEFE-12E239794EBD}" srcOrd="0" destOrd="0" presId="urn:microsoft.com/office/officeart/2005/8/layout/vList6"/>
    <dgm:cxn modelId="{8767E2C8-4B64-4854-A7E5-765EF0CA1E9C}" type="presOf" srcId="{6400AAD8-AEF2-4E52-A3FD-1E0ADD3261CA}" destId="{62463D8F-9B08-49AE-BA18-32E9744C23EF}" srcOrd="0" destOrd="1" presId="urn:microsoft.com/office/officeart/2005/8/layout/vList6"/>
    <dgm:cxn modelId="{253A4F98-2070-452C-873F-CE53BA3EC4CE}" type="presParOf" srcId="{5D1DD9C9-D2A1-4D70-ACB5-AAAEC90AE5F3}" destId="{ED601065-1327-4BF1-8B85-756CE35E3481}" srcOrd="0" destOrd="0" presId="urn:microsoft.com/office/officeart/2005/8/layout/vList6"/>
    <dgm:cxn modelId="{EC80E80C-4B97-4221-8F0B-7189EBD21922}" type="presParOf" srcId="{ED601065-1327-4BF1-8B85-756CE35E3481}" destId="{B0E8ED05-0B62-4CCA-A70B-2026C2B9DD42}" srcOrd="0" destOrd="0" presId="urn:microsoft.com/office/officeart/2005/8/layout/vList6"/>
    <dgm:cxn modelId="{19E04B32-A489-427A-882B-46B887D3CEF7}" type="presParOf" srcId="{ED601065-1327-4BF1-8B85-756CE35E3481}" destId="{62463D8F-9B08-49AE-BA18-32E9744C23EF}" srcOrd="1" destOrd="0" presId="urn:microsoft.com/office/officeart/2005/8/layout/vList6"/>
    <dgm:cxn modelId="{EBCA1C4C-C670-4197-A2A6-2708116BD6E4}" type="presParOf" srcId="{5D1DD9C9-D2A1-4D70-ACB5-AAAEC90AE5F3}" destId="{B9B4458E-20E9-490F-B782-85330442C31E}" srcOrd="1" destOrd="0" presId="urn:microsoft.com/office/officeart/2005/8/layout/vList6"/>
    <dgm:cxn modelId="{D5B5FAE0-8042-4219-9E6A-1FB4995801DD}" type="presParOf" srcId="{5D1DD9C9-D2A1-4D70-ACB5-AAAEC90AE5F3}" destId="{599965EA-3866-4822-A7D8-02CB651E794C}" srcOrd="2" destOrd="0" presId="urn:microsoft.com/office/officeart/2005/8/layout/vList6"/>
    <dgm:cxn modelId="{66AB5086-F4D1-4A6D-A53D-37E37A783DB5}" type="presParOf" srcId="{599965EA-3866-4822-A7D8-02CB651E794C}" destId="{46E0AF58-729F-406E-AEFE-12E239794EBD}" srcOrd="0" destOrd="0" presId="urn:microsoft.com/office/officeart/2005/8/layout/vList6"/>
    <dgm:cxn modelId="{E684107D-BA61-4BC0-BEA5-8A2D9124A0DF}" type="presParOf" srcId="{599965EA-3866-4822-A7D8-02CB651E794C}" destId="{B2C85112-7D3F-4EC3-A854-7E305C0C15E0}" srcOrd="1" destOrd="0" presId="urn:microsoft.com/office/officeart/2005/8/layout/vList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7">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8">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3281363" cy="534988"/>
          </a:xfrm>
          <a:prstGeom prst="rect">
            <a:avLst/>
          </a:prstGeom>
          <a:noFill/>
          <a:ln w="9525">
            <a:noFill/>
            <a:miter lim="800000"/>
            <a:headEnd/>
            <a:tailEnd/>
          </a:ln>
        </p:spPr>
        <p:txBody>
          <a:bodyPr vert="horz" wrap="square" lIns="104406" tIns="52203" rIns="104406" bIns="52203" numCol="1" anchor="t" anchorCtr="0" compatLnSpc="1">
            <a:prstTxWarp prst="textNoShape">
              <a:avLst/>
            </a:prstTxWarp>
          </a:bodyPr>
          <a:lstStyle>
            <a:lvl1pPr defTabSz="1044575">
              <a:defRPr sz="1400">
                <a:latin typeface="Arial" pitchFamily="34" charset="0"/>
                <a:cs typeface="+mn-cs"/>
              </a:defRPr>
            </a:lvl1pPr>
          </a:lstStyle>
          <a:p>
            <a:pPr>
              <a:defRPr/>
            </a:pPr>
            <a:endParaRPr lang="it-IT"/>
          </a:p>
        </p:txBody>
      </p:sp>
      <p:sp>
        <p:nvSpPr>
          <p:cNvPr id="47107" name="Rectangle 3"/>
          <p:cNvSpPr>
            <a:spLocks noGrp="1" noChangeArrowheads="1"/>
          </p:cNvSpPr>
          <p:nvPr>
            <p:ph type="dt" sz="quarter" idx="1"/>
          </p:nvPr>
        </p:nvSpPr>
        <p:spPr bwMode="auto">
          <a:xfrm>
            <a:off x="4287838" y="0"/>
            <a:ext cx="3281362" cy="534988"/>
          </a:xfrm>
          <a:prstGeom prst="rect">
            <a:avLst/>
          </a:prstGeom>
          <a:noFill/>
          <a:ln w="9525">
            <a:noFill/>
            <a:miter lim="800000"/>
            <a:headEnd/>
            <a:tailEnd/>
          </a:ln>
        </p:spPr>
        <p:txBody>
          <a:bodyPr vert="horz" wrap="square" lIns="104406" tIns="52203" rIns="104406" bIns="52203" numCol="1" anchor="t" anchorCtr="0" compatLnSpc="1">
            <a:prstTxWarp prst="textNoShape">
              <a:avLst/>
            </a:prstTxWarp>
          </a:bodyPr>
          <a:lstStyle>
            <a:lvl1pPr algn="r" defTabSz="1044575">
              <a:defRPr sz="1400">
                <a:latin typeface="Arial" pitchFamily="34" charset="0"/>
                <a:cs typeface="+mn-cs"/>
              </a:defRPr>
            </a:lvl1pPr>
          </a:lstStyle>
          <a:p>
            <a:pPr>
              <a:defRPr/>
            </a:pPr>
            <a:endParaRPr lang="it-IT"/>
          </a:p>
        </p:txBody>
      </p:sp>
      <p:sp>
        <p:nvSpPr>
          <p:cNvPr id="47108" name="Rectangle 4"/>
          <p:cNvSpPr>
            <a:spLocks noGrp="1" noChangeArrowheads="1"/>
          </p:cNvSpPr>
          <p:nvPr>
            <p:ph type="ftr" sz="quarter" idx="2"/>
          </p:nvPr>
        </p:nvSpPr>
        <p:spPr bwMode="auto">
          <a:xfrm>
            <a:off x="0" y="10166350"/>
            <a:ext cx="3281363" cy="534988"/>
          </a:xfrm>
          <a:prstGeom prst="rect">
            <a:avLst/>
          </a:prstGeom>
          <a:noFill/>
          <a:ln w="9525">
            <a:noFill/>
            <a:miter lim="800000"/>
            <a:headEnd/>
            <a:tailEnd/>
          </a:ln>
        </p:spPr>
        <p:txBody>
          <a:bodyPr vert="horz" wrap="square" lIns="104406" tIns="52203" rIns="104406" bIns="52203" numCol="1" anchor="b" anchorCtr="0" compatLnSpc="1">
            <a:prstTxWarp prst="textNoShape">
              <a:avLst/>
            </a:prstTxWarp>
          </a:bodyPr>
          <a:lstStyle>
            <a:lvl1pPr defTabSz="1044575">
              <a:defRPr sz="1400">
                <a:latin typeface="Arial" pitchFamily="34" charset="0"/>
                <a:cs typeface="+mn-cs"/>
              </a:defRPr>
            </a:lvl1pPr>
          </a:lstStyle>
          <a:p>
            <a:pPr>
              <a:defRPr/>
            </a:pPr>
            <a:endParaRPr lang="it-IT"/>
          </a:p>
        </p:txBody>
      </p:sp>
      <p:sp>
        <p:nvSpPr>
          <p:cNvPr id="47109" name="Rectangle 5"/>
          <p:cNvSpPr>
            <a:spLocks noGrp="1" noChangeArrowheads="1"/>
          </p:cNvSpPr>
          <p:nvPr>
            <p:ph type="sldNum" sz="quarter" idx="3"/>
          </p:nvPr>
        </p:nvSpPr>
        <p:spPr bwMode="auto">
          <a:xfrm>
            <a:off x="4287838" y="10166350"/>
            <a:ext cx="3281362" cy="534988"/>
          </a:xfrm>
          <a:prstGeom prst="rect">
            <a:avLst/>
          </a:prstGeom>
          <a:noFill/>
          <a:ln w="9525">
            <a:noFill/>
            <a:miter lim="800000"/>
            <a:headEnd/>
            <a:tailEnd/>
          </a:ln>
        </p:spPr>
        <p:txBody>
          <a:bodyPr vert="horz" wrap="square" lIns="104406" tIns="52203" rIns="104406" bIns="52203" numCol="1" anchor="b" anchorCtr="0" compatLnSpc="1">
            <a:prstTxWarp prst="textNoShape">
              <a:avLst/>
            </a:prstTxWarp>
          </a:bodyPr>
          <a:lstStyle>
            <a:lvl1pPr algn="r" defTabSz="1044575">
              <a:defRPr sz="1400">
                <a:latin typeface="Arial" pitchFamily="34" charset="0"/>
                <a:cs typeface="+mn-cs"/>
              </a:defRPr>
            </a:lvl1pPr>
          </a:lstStyle>
          <a:p>
            <a:pPr>
              <a:defRPr/>
            </a:pPr>
            <a:fld id="{D791F4C9-FE6C-4E9D-92B8-EB94F58E09A9}" type="slidenum">
              <a:rPr lang="it-IT"/>
              <a:pPr>
                <a:defRPr/>
              </a:pPr>
              <a:t>‹#›</a:t>
            </a:fld>
            <a:endParaRPr lang="it-IT"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281363" cy="534988"/>
          </a:xfrm>
          <a:prstGeom prst="rect">
            <a:avLst/>
          </a:prstGeom>
          <a:noFill/>
          <a:ln w="9525">
            <a:noFill/>
            <a:miter lim="800000"/>
            <a:headEnd/>
            <a:tailEnd/>
          </a:ln>
        </p:spPr>
        <p:txBody>
          <a:bodyPr vert="horz" wrap="square" lIns="104406" tIns="52203" rIns="104406" bIns="52203" numCol="1" anchor="t" anchorCtr="0" compatLnSpc="1">
            <a:prstTxWarp prst="textNoShape">
              <a:avLst/>
            </a:prstTxWarp>
          </a:bodyPr>
          <a:lstStyle>
            <a:lvl1pPr defTabSz="1044575">
              <a:defRPr sz="1400">
                <a:latin typeface="Arial" pitchFamily="34" charset="0"/>
                <a:cs typeface="+mn-cs"/>
              </a:defRPr>
            </a:lvl1pPr>
          </a:lstStyle>
          <a:p>
            <a:pPr>
              <a:defRPr/>
            </a:pPr>
            <a:endParaRPr lang="it-IT"/>
          </a:p>
        </p:txBody>
      </p:sp>
      <p:sp>
        <p:nvSpPr>
          <p:cNvPr id="9219" name="Rectangle 3"/>
          <p:cNvSpPr>
            <a:spLocks noGrp="1" noChangeArrowheads="1"/>
          </p:cNvSpPr>
          <p:nvPr>
            <p:ph type="dt" idx="1"/>
          </p:nvPr>
        </p:nvSpPr>
        <p:spPr bwMode="auto">
          <a:xfrm>
            <a:off x="4287838" y="0"/>
            <a:ext cx="3281362" cy="534988"/>
          </a:xfrm>
          <a:prstGeom prst="rect">
            <a:avLst/>
          </a:prstGeom>
          <a:noFill/>
          <a:ln w="9525">
            <a:noFill/>
            <a:miter lim="800000"/>
            <a:headEnd/>
            <a:tailEnd/>
          </a:ln>
        </p:spPr>
        <p:txBody>
          <a:bodyPr vert="horz" wrap="square" lIns="104406" tIns="52203" rIns="104406" bIns="52203" numCol="1" anchor="t" anchorCtr="0" compatLnSpc="1">
            <a:prstTxWarp prst="textNoShape">
              <a:avLst/>
            </a:prstTxWarp>
          </a:bodyPr>
          <a:lstStyle>
            <a:lvl1pPr algn="r" defTabSz="1044575">
              <a:defRPr sz="1400">
                <a:latin typeface="Arial" pitchFamily="34" charset="0"/>
                <a:cs typeface="+mn-cs"/>
              </a:defRPr>
            </a:lvl1pPr>
          </a:lstStyle>
          <a:p>
            <a:pPr>
              <a:defRPr/>
            </a:pPr>
            <a:endParaRPr lang="it-IT"/>
          </a:p>
        </p:txBody>
      </p:sp>
      <p:sp>
        <p:nvSpPr>
          <p:cNvPr id="25604" name="Rectangle 4"/>
          <p:cNvSpPr>
            <a:spLocks noGrp="1" noRot="1" noChangeAspect="1" noChangeArrowheads="1" noTextEdit="1"/>
          </p:cNvSpPr>
          <p:nvPr>
            <p:ph type="sldImg" idx="2"/>
          </p:nvPr>
        </p:nvSpPr>
        <p:spPr bwMode="auto">
          <a:xfrm>
            <a:off x="1111250" y="803275"/>
            <a:ext cx="5351463" cy="401320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757238" y="5083175"/>
            <a:ext cx="6056312" cy="4816475"/>
          </a:xfrm>
          <a:prstGeom prst="rect">
            <a:avLst/>
          </a:prstGeom>
          <a:noFill/>
          <a:ln w="9525">
            <a:noFill/>
            <a:miter lim="800000"/>
            <a:headEnd/>
            <a:tailEnd/>
          </a:ln>
        </p:spPr>
        <p:txBody>
          <a:bodyPr vert="horz" wrap="square" lIns="104406" tIns="52203" rIns="104406" bIns="52203"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9222" name="Rectangle 6"/>
          <p:cNvSpPr>
            <a:spLocks noGrp="1" noChangeArrowheads="1"/>
          </p:cNvSpPr>
          <p:nvPr>
            <p:ph type="ftr" sz="quarter" idx="4"/>
          </p:nvPr>
        </p:nvSpPr>
        <p:spPr bwMode="auto">
          <a:xfrm>
            <a:off x="0" y="10166350"/>
            <a:ext cx="3281363" cy="534988"/>
          </a:xfrm>
          <a:prstGeom prst="rect">
            <a:avLst/>
          </a:prstGeom>
          <a:noFill/>
          <a:ln w="9525">
            <a:noFill/>
            <a:miter lim="800000"/>
            <a:headEnd/>
            <a:tailEnd/>
          </a:ln>
        </p:spPr>
        <p:txBody>
          <a:bodyPr vert="horz" wrap="square" lIns="104406" tIns="52203" rIns="104406" bIns="52203" numCol="1" anchor="b" anchorCtr="0" compatLnSpc="1">
            <a:prstTxWarp prst="textNoShape">
              <a:avLst/>
            </a:prstTxWarp>
          </a:bodyPr>
          <a:lstStyle>
            <a:lvl1pPr defTabSz="1044575">
              <a:defRPr sz="1400">
                <a:latin typeface="Arial" pitchFamily="34" charset="0"/>
                <a:cs typeface="+mn-cs"/>
              </a:defRPr>
            </a:lvl1pPr>
          </a:lstStyle>
          <a:p>
            <a:pPr>
              <a:defRPr/>
            </a:pPr>
            <a:endParaRPr lang="it-IT"/>
          </a:p>
        </p:txBody>
      </p:sp>
      <p:sp>
        <p:nvSpPr>
          <p:cNvPr id="9223" name="Rectangle 7"/>
          <p:cNvSpPr>
            <a:spLocks noGrp="1" noChangeArrowheads="1"/>
          </p:cNvSpPr>
          <p:nvPr>
            <p:ph type="sldNum" sz="quarter" idx="5"/>
          </p:nvPr>
        </p:nvSpPr>
        <p:spPr bwMode="auto">
          <a:xfrm>
            <a:off x="4287838" y="10166350"/>
            <a:ext cx="3281362" cy="534988"/>
          </a:xfrm>
          <a:prstGeom prst="rect">
            <a:avLst/>
          </a:prstGeom>
          <a:noFill/>
          <a:ln w="9525">
            <a:noFill/>
            <a:miter lim="800000"/>
            <a:headEnd/>
            <a:tailEnd/>
          </a:ln>
        </p:spPr>
        <p:txBody>
          <a:bodyPr vert="horz" wrap="square" lIns="104406" tIns="52203" rIns="104406" bIns="52203" numCol="1" anchor="b" anchorCtr="0" compatLnSpc="1">
            <a:prstTxWarp prst="textNoShape">
              <a:avLst/>
            </a:prstTxWarp>
          </a:bodyPr>
          <a:lstStyle>
            <a:lvl1pPr algn="r" defTabSz="1044575">
              <a:defRPr sz="1400">
                <a:latin typeface="Arial" pitchFamily="34" charset="0"/>
                <a:cs typeface="+mn-cs"/>
              </a:defRPr>
            </a:lvl1pPr>
          </a:lstStyle>
          <a:p>
            <a:pPr>
              <a:defRPr/>
            </a:pPr>
            <a:fld id="{BD617DE5-85B9-4B38-9738-06737C84CFF1}" type="slidenum">
              <a:rPr lang="it-IT"/>
              <a:pPr>
                <a:defRPr/>
              </a:pPr>
              <a:t>‹#›</a:t>
            </a:fld>
            <a:endParaRPr lang="it-IT"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Rot="1" noChangeAspect="1" noChangeArrowheads="1" noTextEdit="1"/>
          </p:cNvSpPr>
          <p:nvPr>
            <p:ph type="sldImg"/>
          </p:nvPr>
        </p:nvSpPr>
        <p:spPr>
          <a:xfrm>
            <a:off x="1108075" y="803275"/>
            <a:ext cx="5353050" cy="4014788"/>
          </a:xfrm>
          <a:ln/>
        </p:spPr>
      </p:sp>
      <p:sp>
        <p:nvSpPr>
          <p:cNvPr id="28674" name="Rectangle 3"/>
          <p:cNvSpPr>
            <a:spLocks noGrp="1" noChangeArrowheads="1"/>
          </p:cNvSpPr>
          <p:nvPr>
            <p:ph type="body" idx="1"/>
          </p:nvPr>
        </p:nvSpPr>
        <p:spPr>
          <a:xfrm>
            <a:off x="1011238" y="5083175"/>
            <a:ext cx="5548312" cy="4816475"/>
          </a:xfrm>
          <a:noFill/>
          <a:ln/>
        </p:spPr>
        <p:txBody>
          <a:bodyPr/>
          <a:lstStyle/>
          <a:p>
            <a:pPr eaLnBrk="1" hangingPunct="1"/>
            <a:endParaRPr lang="en-US" smtClean="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5" name="Segnaposto immagine diapositiva 1"/>
          <p:cNvSpPr>
            <a:spLocks noGrp="1" noRot="1" noChangeAspect="1"/>
          </p:cNvSpPr>
          <p:nvPr>
            <p:ph type="sldImg"/>
          </p:nvPr>
        </p:nvSpPr>
        <p:spPr>
          <a:ln/>
        </p:spPr>
      </p:sp>
      <p:sp>
        <p:nvSpPr>
          <p:cNvPr id="308226" name="Segnaposto note 2"/>
          <p:cNvSpPr>
            <a:spLocks noGrp="1"/>
          </p:cNvSpPr>
          <p:nvPr>
            <p:ph type="body" idx="1"/>
          </p:nvPr>
        </p:nvSpPr>
        <p:spPr>
          <a:noFill/>
          <a:ln/>
        </p:spPr>
        <p:txBody>
          <a:bodyPr/>
          <a:lstStyle/>
          <a:p>
            <a:endParaRPr lang="en-US" smtClean="0">
              <a:latin typeface="Arial" charset="0"/>
            </a:endParaRPr>
          </a:p>
        </p:txBody>
      </p:sp>
      <p:sp>
        <p:nvSpPr>
          <p:cNvPr id="4" name="Segnaposto numero diapositiva 3"/>
          <p:cNvSpPr>
            <a:spLocks noGrp="1"/>
          </p:cNvSpPr>
          <p:nvPr>
            <p:ph type="sldNum" sz="quarter" idx="5"/>
          </p:nvPr>
        </p:nvSpPr>
        <p:spPr/>
        <p:txBody>
          <a:bodyPr/>
          <a:lstStyle/>
          <a:p>
            <a:pPr>
              <a:defRPr/>
            </a:pPr>
            <a:fld id="{316EB085-A030-4C51-A8D5-3FC6A3BB9055}" type="slidenum">
              <a:rPr lang="it-IT" smtClean="0"/>
              <a:pPr>
                <a:defRPr/>
              </a:pPr>
              <a:t>11</a:t>
            </a:fld>
            <a:endParaRPr lang="it-IT"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3" name="Segnaposto immagine diapositiva 1"/>
          <p:cNvSpPr>
            <a:spLocks noGrp="1" noRot="1" noChangeAspect="1"/>
          </p:cNvSpPr>
          <p:nvPr>
            <p:ph type="sldImg"/>
          </p:nvPr>
        </p:nvSpPr>
        <p:spPr>
          <a:ln/>
        </p:spPr>
      </p:sp>
      <p:sp>
        <p:nvSpPr>
          <p:cNvPr id="310274" name="Segnaposto note 2"/>
          <p:cNvSpPr>
            <a:spLocks noGrp="1"/>
          </p:cNvSpPr>
          <p:nvPr>
            <p:ph type="body" idx="1"/>
          </p:nvPr>
        </p:nvSpPr>
        <p:spPr>
          <a:noFill/>
          <a:ln/>
        </p:spPr>
        <p:txBody>
          <a:bodyPr/>
          <a:lstStyle/>
          <a:p>
            <a:r>
              <a:rPr lang="it-IT" smtClean="0">
                <a:latin typeface="Arial" charset="0"/>
              </a:rPr>
              <a:t>Inserire esempio questionario</a:t>
            </a:r>
          </a:p>
        </p:txBody>
      </p:sp>
      <p:sp>
        <p:nvSpPr>
          <p:cNvPr id="4" name="Segnaposto numero diapositiva 3"/>
          <p:cNvSpPr>
            <a:spLocks noGrp="1"/>
          </p:cNvSpPr>
          <p:nvPr>
            <p:ph type="sldNum" sz="quarter" idx="5"/>
          </p:nvPr>
        </p:nvSpPr>
        <p:spPr/>
        <p:txBody>
          <a:bodyPr/>
          <a:lstStyle/>
          <a:p>
            <a:pPr>
              <a:defRPr/>
            </a:pPr>
            <a:fld id="{642D9B03-D716-4BB1-991D-B423875A17A8}" type="slidenum">
              <a:rPr lang="it-IT" smtClean="0"/>
              <a:pPr>
                <a:defRPr/>
              </a:pPr>
              <a:t>12</a:t>
            </a:fld>
            <a:endParaRPr lang="it-IT"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1" name="Segnaposto immagine diapositiva 1"/>
          <p:cNvSpPr>
            <a:spLocks noGrp="1" noRot="1" noChangeAspect="1"/>
          </p:cNvSpPr>
          <p:nvPr>
            <p:ph type="sldImg"/>
          </p:nvPr>
        </p:nvSpPr>
        <p:spPr>
          <a:ln/>
        </p:spPr>
      </p:sp>
      <p:sp>
        <p:nvSpPr>
          <p:cNvPr id="312322" name="Segnaposto note 2"/>
          <p:cNvSpPr>
            <a:spLocks noGrp="1"/>
          </p:cNvSpPr>
          <p:nvPr>
            <p:ph type="body" idx="1"/>
          </p:nvPr>
        </p:nvSpPr>
        <p:spPr>
          <a:noFill/>
          <a:ln/>
        </p:spPr>
        <p:txBody>
          <a:bodyPr/>
          <a:lstStyle/>
          <a:p>
            <a:r>
              <a:rPr lang="it-IT" smtClean="0">
                <a:latin typeface="Arial" charset="0"/>
              </a:rPr>
              <a:t>Il revisore ha a disposizione risorse e tempo limitati per:</a:t>
            </a:r>
          </a:p>
          <a:p>
            <a:r>
              <a:rPr lang="it-IT" smtClean="0">
                <a:latin typeface="Arial" charset="0"/>
              </a:rPr>
              <a:t>- motivazioni tecniche: necessità di approvare il bilancio nei termini di legge;</a:t>
            </a:r>
          </a:p>
          <a:p>
            <a:r>
              <a:rPr lang="it-IT" smtClean="0">
                <a:latin typeface="Arial" charset="0"/>
              </a:rPr>
              <a:t>- motivazioni economiche: il costo del controllo dipende dal tempo necessario a svolgere la revisione.</a:t>
            </a:r>
          </a:p>
        </p:txBody>
      </p:sp>
      <p:sp>
        <p:nvSpPr>
          <p:cNvPr id="4" name="Segnaposto numero diapositiva 3"/>
          <p:cNvSpPr>
            <a:spLocks noGrp="1"/>
          </p:cNvSpPr>
          <p:nvPr>
            <p:ph type="sldNum" sz="quarter" idx="5"/>
          </p:nvPr>
        </p:nvSpPr>
        <p:spPr/>
        <p:txBody>
          <a:bodyPr/>
          <a:lstStyle/>
          <a:p>
            <a:pPr>
              <a:defRPr/>
            </a:pPr>
            <a:fld id="{28974DCA-D7E3-425C-99F3-52064ED496AA}" type="slidenum">
              <a:rPr lang="it-IT" smtClean="0"/>
              <a:pPr>
                <a:defRPr/>
              </a:pPr>
              <a:t>13</a:t>
            </a:fld>
            <a:endParaRPr lang="it-IT"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p:txBody>
          <a:bodyPr/>
          <a:lstStyle/>
          <a:p>
            <a:pPr>
              <a:defRPr/>
            </a:pPr>
            <a:fld id="{04497DA1-3B34-445C-861C-8CE7F408287C}" type="slidenum">
              <a:rPr lang="en-GB" smtClean="0">
                <a:ea typeface="SimSun" charset="-122"/>
              </a:rPr>
              <a:pPr>
                <a:defRPr/>
              </a:pPr>
              <a:t>14</a:t>
            </a:fld>
            <a:endParaRPr lang="en-GB" smtClean="0">
              <a:ea typeface="SimSun" charset="-122"/>
            </a:endParaRPr>
          </a:p>
        </p:txBody>
      </p:sp>
      <p:sp>
        <p:nvSpPr>
          <p:cNvPr id="314371" name="Rectangle 1"/>
          <p:cNvSpPr>
            <a:spLocks noGrp="1" noRot="1" noChangeAspect="1" noChangeArrowheads="1" noTextEdit="1"/>
          </p:cNvSpPr>
          <p:nvPr>
            <p:ph type="sldImg"/>
          </p:nvPr>
        </p:nvSpPr>
        <p:spPr>
          <a:xfrm>
            <a:off x="1109663" y="803275"/>
            <a:ext cx="5351462" cy="4013200"/>
          </a:xfrm>
          <a:solidFill>
            <a:srgbClr val="FFFFFF"/>
          </a:solidFill>
          <a:ln/>
        </p:spPr>
      </p:sp>
      <p:sp>
        <p:nvSpPr>
          <p:cNvPr id="314372" name="Rectangle 2"/>
          <p:cNvSpPr>
            <a:spLocks noGrp="1" noChangeArrowheads="1"/>
          </p:cNvSpPr>
          <p:nvPr>
            <p:ph type="body" idx="1"/>
          </p:nvPr>
        </p:nvSpPr>
        <p:spPr>
          <a:xfrm>
            <a:off x="1009650" y="5086350"/>
            <a:ext cx="5549900" cy="4814888"/>
          </a:xfrm>
          <a:noFill/>
          <a:ln/>
        </p:spPr>
        <p:txBody>
          <a:bodyPr wrap="none" anchor="ctr"/>
          <a:lstStyle/>
          <a:p>
            <a:endParaRPr lang="en-US" smtClean="0">
              <a:latin typeface="Arial" charset="0"/>
            </a:endParaRPr>
          </a:p>
        </p:txBody>
      </p:sp>
      <p:sp>
        <p:nvSpPr>
          <p:cNvPr id="314373" name="Text Box 3"/>
          <p:cNvSpPr txBox="1">
            <a:spLocks noChangeArrowheads="1"/>
          </p:cNvSpPr>
          <p:nvPr/>
        </p:nvSpPr>
        <p:spPr bwMode="auto">
          <a:xfrm>
            <a:off x="4289425" y="10167938"/>
            <a:ext cx="3279775" cy="536575"/>
          </a:xfrm>
          <a:prstGeom prst="rect">
            <a:avLst/>
          </a:prstGeom>
          <a:noFill/>
          <a:ln w="9525">
            <a:noFill/>
            <a:round/>
            <a:headEnd/>
            <a:tailEnd/>
          </a:ln>
        </p:spPr>
        <p:txBody>
          <a:bodyPr lIns="100020" tIns="49820" rIns="100020" bIns="49820" anchor="b"/>
          <a:lstStyle/>
          <a:p>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fld id="{0EDC2EDA-08C8-4EDA-ADDA-A9A0F5DB0B23}" type="slidenum">
              <a:rPr lang="it-IT" sz="1300">
                <a:solidFill>
                  <a:srgbClr val="000000"/>
                </a:solidFill>
              </a:rPr>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t>14</a:t>
            </a:fld>
            <a:endParaRPr lang="it-IT" sz="1300">
              <a:solidFill>
                <a:srgbClr val="000000"/>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p:txBody>
          <a:bodyPr/>
          <a:lstStyle/>
          <a:p>
            <a:pPr>
              <a:defRPr/>
            </a:pPr>
            <a:fld id="{1F2E7A80-5176-46B2-8DD6-E847A1894E5E}" type="slidenum">
              <a:rPr lang="en-GB" smtClean="0">
                <a:ea typeface="SimSun" charset="-122"/>
              </a:rPr>
              <a:pPr>
                <a:defRPr/>
              </a:pPr>
              <a:t>15</a:t>
            </a:fld>
            <a:endParaRPr lang="en-GB" smtClean="0">
              <a:ea typeface="SimSun" charset="-122"/>
            </a:endParaRPr>
          </a:p>
        </p:txBody>
      </p:sp>
      <p:sp>
        <p:nvSpPr>
          <p:cNvPr id="316419" name="Rectangle 1"/>
          <p:cNvSpPr>
            <a:spLocks noGrp="1" noRot="1" noChangeAspect="1" noChangeArrowheads="1" noTextEdit="1"/>
          </p:cNvSpPr>
          <p:nvPr>
            <p:ph type="sldImg"/>
          </p:nvPr>
        </p:nvSpPr>
        <p:spPr>
          <a:xfrm>
            <a:off x="1109663" y="803275"/>
            <a:ext cx="5351462" cy="4013200"/>
          </a:xfrm>
          <a:solidFill>
            <a:srgbClr val="FFFFFF"/>
          </a:solidFill>
          <a:ln/>
        </p:spPr>
      </p:sp>
      <p:sp>
        <p:nvSpPr>
          <p:cNvPr id="316420" name="Rectangle 2"/>
          <p:cNvSpPr>
            <a:spLocks noGrp="1" noChangeArrowheads="1"/>
          </p:cNvSpPr>
          <p:nvPr>
            <p:ph type="body" idx="1"/>
          </p:nvPr>
        </p:nvSpPr>
        <p:spPr>
          <a:xfrm>
            <a:off x="1009650" y="5086350"/>
            <a:ext cx="5549900" cy="4814888"/>
          </a:xfrm>
          <a:noFill/>
          <a:ln/>
        </p:spPr>
        <p:txBody>
          <a:bodyPr wrap="none" anchor="ctr"/>
          <a:lstStyle/>
          <a:p>
            <a:endParaRPr lang="en-US" smtClean="0">
              <a:latin typeface="Arial" charset="0"/>
            </a:endParaRPr>
          </a:p>
        </p:txBody>
      </p:sp>
      <p:sp>
        <p:nvSpPr>
          <p:cNvPr id="316421" name="Text Box 3"/>
          <p:cNvSpPr txBox="1">
            <a:spLocks noChangeArrowheads="1"/>
          </p:cNvSpPr>
          <p:nvPr/>
        </p:nvSpPr>
        <p:spPr bwMode="auto">
          <a:xfrm>
            <a:off x="4289425" y="10167938"/>
            <a:ext cx="3279775" cy="536575"/>
          </a:xfrm>
          <a:prstGeom prst="rect">
            <a:avLst/>
          </a:prstGeom>
          <a:noFill/>
          <a:ln w="9525">
            <a:noFill/>
            <a:round/>
            <a:headEnd/>
            <a:tailEnd/>
          </a:ln>
        </p:spPr>
        <p:txBody>
          <a:bodyPr lIns="100020" tIns="49820" rIns="100020" bIns="49820" anchor="b"/>
          <a:lstStyle/>
          <a:p>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fld id="{7B1542E7-4469-408E-913D-CE349295DA81}" type="slidenum">
              <a:rPr lang="it-IT" sz="1300">
                <a:solidFill>
                  <a:srgbClr val="000000"/>
                </a:solidFill>
              </a:rPr>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t>15</a:t>
            </a:fld>
            <a:endParaRPr lang="it-IT" sz="1300">
              <a:solidFill>
                <a:srgbClr val="000000"/>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5" name="Segnaposto immagine diapositiva 1"/>
          <p:cNvSpPr>
            <a:spLocks noGrp="1" noRot="1" noChangeAspect="1"/>
          </p:cNvSpPr>
          <p:nvPr>
            <p:ph type="sldImg"/>
          </p:nvPr>
        </p:nvSpPr>
        <p:spPr>
          <a:ln/>
        </p:spPr>
      </p:sp>
      <p:sp>
        <p:nvSpPr>
          <p:cNvPr id="318466" name="Segnaposto note 2"/>
          <p:cNvSpPr>
            <a:spLocks noGrp="1"/>
          </p:cNvSpPr>
          <p:nvPr>
            <p:ph type="body" idx="1"/>
          </p:nvPr>
        </p:nvSpPr>
        <p:spPr>
          <a:noFill/>
          <a:ln/>
        </p:spPr>
        <p:txBody>
          <a:bodyPr/>
          <a:lstStyle/>
          <a:p>
            <a:pPr>
              <a:spcBef>
                <a:spcPct val="50000"/>
              </a:spcBef>
            </a:pPr>
            <a:r>
              <a:rPr lang="it-IT" smtClean="0">
                <a:solidFill>
                  <a:schemeClr val="bg1"/>
                </a:solidFill>
                <a:latin typeface="Arial" charset="0"/>
              </a:rPr>
              <a:t>Le fasi 1 e 2 sono strumentali a valutare il livello del rischio intrinseco.</a:t>
            </a:r>
          </a:p>
          <a:p>
            <a:pPr>
              <a:spcBef>
                <a:spcPct val="50000"/>
              </a:spcBef>
            </a:pPr>
            <a:r>
              <a:rPr lang="it-IT" smtClean="0">
                <a:solidFill>
                  <a:schemeClr val="bg1"/>
                </a:solidFill>
                <a:latin typeface="Arial" charset="0"/>
              </a:rPr>
              <a:t>La fase 3 consente di valutare il livello del rischio di controllo.</a:t>
            </a:r>
          </a:p>
          <a:p>
            <a:pPr>
              <a:spcBef>
                <a:spcPct val="50000"/>
              </a:spcBef>
            </a:pPr>
            <a:r>
              <a:rPr lang="it-IT" smtClean="0">
                <a:solidFill>
                  <a:schemeClr val="bg1"/>
                </a:solidFill>
                <a:latin typeface="Arial" charset="0"/>
              </a:rPr>
              <a:t>Sulla base della valutazione del rischio intrinseco e del rischio di controllo, il revisore definisce il livello di significatività e redige il programma di revisione, definendo così il rischio di individuazione e il rischio di revisione complessivo.</a:t>
            </a:r>
          </a:p>
        </p:txBody>
      </p:sp>
      <p:sp>
        <p:nvSpPr>
          <p:cNvPr id="36867" name="Segnaposto numero diapositiva 3"/>
          <p:cNvSpPr>
            <a:spLocks noGrp="1"/>
          </p:cNvSpPr>
          <p:nvPr>
            <p:ph type="sldNum" sz="quarter" idx="5"/>
          </p:nvPr>
        </p:nvSpPr>
        <p:spPr/>
        <p:txBody>
          <a:bodyPr/>
          <a:lstStyle/>
          <a:p>
            <a:pPr>
              <a:defRPr/>
            </a:pPr>
            <a:fld id="{CF70101F-F37C-45DE-9C21-7FE8BE76C249}" type="slidenum">
              <a:rPr lang="it-IT"/>
              <a:pPr>
                <a:defRPr/>
              </a:pPr>
              <a:t>16</a:t>
            </a:fld>
            <a:endParaRPr lang="it-IT"/>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p:txBody>
          <a:bodyPr/>
          <a:lstStyle/>
          <a:p>
            <a:pPr>
              <a:defRPr/>
            </a:pPr>
            <a:fld id="{E0403A55-D9AE-4688-8BFC-C08A8F8406ED}" type="slidenum">
              <a:rPr lang="en-GB" smtClean="0">
                <a:ea typeface="SimSun" charset="-122"/>
              </a:rPr>
              <a:pPr>
                <a:defRPr/>
              </a:pPr>
              <a:t>17</a:t>
            </a:fld>
            <a:endParaRPr lang="en-GB" smtClean="0">
              <a:ea typeface="SimSun" charset="-122"/>
            </a:endParaRPr>
          </a:p>
        </p:txBody>
      </p:sp>
      <p:sp>
        <p:nvSpPr>
          <p:cNvPr id="320515" name="Rectangle 1"/>
          <p:cNvSpPr>
            <a:spLocks noGrp="1" noRot="1" noChangeAspect="1" noChangeArrowheads="1" noTextEdit="1"/>
          </p:cNvSpPr>
          <p:nvPr>
            <p:ph type="sldImg"/>
          </p:nvPr>
        </p:nvSpPr>
        <p:spPr>
          <a:xfrm>
            <a:off x="1109663" y="803275"/>
            <a:ext cx="5351462" cy="4013200"/>
          </a:xfrm>
          <a:solidFill>
            <a:srgbClr val="FFFFFF"/>
          </a:solidFill>
          <a:ln/>
        </p:spPr>
      </p:sp>
      <p:sp>
        <p:nvSpPr>
          <p:cNvPr id="320516" name="Rectangle 2"/>
          <p:cNvSpPr>
            <a:spLocks noGrp="1" noChangeArrowheads="1"/>
          </p:cNvSpPr>
          <p:nvPr>
            <p:ph type="body" idx="1"/>
          </p:nvPr>
        </p:nvSpPr>
        <p:spPr>
          <a:xfrm>
            <a:off x="1009650" y="5086350"/>
            <a:ext cx="5549900" cy="4814888"/>
          </a:xfrm>
          <a:noFill/>
          <a:ln/>
        </p:spPr>
        <p:txBody>
          <a:bodyPr wrap="none" anchor="ctr"/>
          <a:lstStyle/>
          <a:p>
            <a:r>
              <a:rPr lang="it-IT" smtClean="0">
                <a:latin typeface="Arial" charset="0"/>
              </a:rPr>
              <a:t>La conoscenza della natura dell’impresa consente di capire quali operazioni e tipologie di saldi e di informazioni sono presenti nel bilancio.</a:t>
            </a:r>
          </a:p>
        </p:txBody>
      </p:sp>
      <p:sp>
        <p:nvSpPr>
          <p:cNvPr id="320517" name="Text Box 3"/>
          <p:cNvSpPr txBox="1">
            <a:spLocks noChangeArrowheads="1"/>
          </p:cNvSpPr>
          <p:nvPr/>
        </p:nvSpPr>
        <p:spPr bwMode="auto">
          <a:xfrm>
            <a:off x="4289425" y="10167938"/>
            <a:ext cx="3279775" cy="536575"/>
          </a:xfrm>
          <a:prstGeom prst="rect">
            <a:avLst/>
          </a:prstGeom>
          <a:noFill/>
          <a:ln w="9525">
            <a:noFill/>
            <a:round/>
            <a:headEnd/>
            <a:tailEnd/>
          </a:ln>
        </p:spPr>
        <p:txBody>
          <a:bodyPr lIns="100020" tIns="49820" rIns="100020" bIns="49820" anchor="b"/>
          <a:lstStyle/>
          <a:p>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fld id="{AEA0C8CA-CCCD-4E29-A7FF-56D075F199AF}" type="slidenum">
              <a:rPr lang="it-IT" sz="1300">
                <a:solidFill>
                  <a:srgbClr val="000000"/>
                </a:solidFill>
              </a:rPr>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t>17</a:t>
            </a:fld>
            <a:endParaRPr lang="it-IT" sz="1300">
              <a:solidFill>
                <a:srgbClr val="000000"/>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p:txBody>
          <a:bodyPr/>
          <a:lstStyle/>
          <a:p>
            <a:pPr>
              <a:defRPr/>
            </a:pPr>
            <a:fld id="{2602BE7B-B41E-416C-9FE4-FAE9CE64B162}" type="slidenum">
              <a:rPr lang="en-GB" smtClean="0">
                <a:ea typeface="SimSun" charset="-122"/>
              </a:rPr>
              <a:pPr>
                <a:defRPr/>
              </a:pPr>
              <a:t>18</a:t>
            </a:fld>
            <a:endParaRPr lang="en-GB" smtClean="0">
              <a:ea typeface="SimSun" charset="-122"/>
            </a:endParaRPr>
          </a:p>
        </p:txBody>
      </p:sp>
      <p:sp>
        <p:nvSpPr>
          <p:cNvPr id="322563" name="Rectangle 1"/>
          <p:cNvSpPr>
            <a:spLocks noGrp="1" noRot="1" noChangeAspect="1" noChangeArrowheads="1" noTextEdit="1"/>
          </p:cNvSpPr>
          <p:nvPr>
            <p:ph type="sldImg"/>
          </p:nvPr>
        </p:nvSpPr>
        <p:spPr>
          <a:xfrm>
            <a:off x="1109663" y="803275"/>
            <a:ext cx="5351462" cy="4013200"/>
          </a:xfrm>
          <a:solidFill>
            <a:srgbClr val="FFFFFF"/>
          </a:solidFill>
          <a:ln/>
        </p:spPr>
      </p:sp>
      <p:sp>
        <p:nvSpPr>
          <p:cNvPr id="322564" name="Rectangle 2"/>
          <p:cNvSpPr>
            <a:spLocks noGrp="1" noChangeArrowheads="1"/>
          </p:cNvSpPr>
          <p:nvPr>
            <p:ph type="body" idx="1"/>
          </p:nvPr>
        </p:nvSpPr>
        <p:spPr>
          <a:xfrm>
            <a:off x="1009650" y="5086350"/>
            <a:ext cx="5549900" cy="4814888"/>
          </a:xfrm>
          <a:noFill/>
          <a:ln/>
        </p:spPr>
        <p:txBody>
          <a:bodyPr wrap="none" anchor="ctr"/>
          <a:lstStyle/>
          <a:p>
            <a:endParaRPr lang="en-US" smtClean="0">
              <a:latin typeface="Arial" charset="0"/>
            </a:endParaRPr>
          </a:p>
        </p:txBody>
      </p:sp>
      <p:sp>
        <p:nvSpPr>
          <p:cNvPr id="322565" name="Text Box 3"/>
          <p:cNvSpPr txBox="1">
            <a:spLocks noChangeArrowheads="1"/>
          </p:cNvSpPr>
          <p:nvPr/>
        </p:nvSpPr>
        <p:spPr bwMode="auto">
          <a:xfrm>
            <a:off x="4289425" y="10167938"/>
            <a:ext cx="3279775" cy="536575"/>
          </a:xfrm>
          <a:prstGeom prst="rect">
            <a:avLst/>
          </a:prstGeom>
          <a:noFill/>
          <a:ln w="9525">
            <a:noFill/>
            <a:round/>
            <a:headEnd/>
            <a:tailEnd/>
          </a:ln>
        </p:spPr>
        <p:txBody>
          <a:bodyPr lIns="100020" tIns="49820" rIns="100020" bIns="49820" anchor="b"/>
          <a:lstStyle/>
          <a:p>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fld id="{085D3414-9F4D-41AE-8E47-B194342B9305}" type="slidenum">
              <a:rPr lang="it-IT" sz="1300">
                <a:solidFill>
                  <a:srgbClr val="000000"/>
                </a:solidFill>
              </a:rPr>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t>18</a:t>
            </a:fld>
            <a:endParaRPr lang="it-IT" sz="1300">
              <a:solidFill>
                <a:srgbClr val="000000"/>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p:txBody>
          <a:bodyPr/>
          <a:lstStyle/>
          <a:p>
            <a:pPr>
              <a:defRPr/>
            </a:pPr>
            <a:fld id="{C3CC58B7-24AE-4951-8504-DFA65FB99B05}" type="slidenum">
              <a:rPr lang="en-GB" smtClean="0">
                <a:ea typeface="SimSun" charset="-122"/>
              </a:rPr>
              <a:pPr>
                <a:defRPr/>
              </a:pPr>
              <a:t>19</a:t>
            </a:fld>
            <a:endParaRPr lang="en-GB" smtClean="0">
              <a:ea typeface="SimSun" charset="-122"/>
            </a:endParaRPr>
          </a:p>
        </p:txBody>
      </p:sp>
      <p:sp>
        <p:nvSpPr>
          <p:cNvPr id="325635" name="Rectangle 1"/>
          <p:cNvSpPr>
            <a:spLocks noGrp="1" noRot="1" noChangeAspect="1" noChangeArrowheads="1" noTextEdit="1"/>
          </p:cNvSpPr>
          <p:nvPr>
            <p:ph type="sldImg"/>
          </p:nvPr>
        </p:nvSpPr>
        <p:spPr>
          <a:xfrm>
            <a:off x="1109663" y="803275"/>
            <a:ext cx="5351462" cy="4013200"/>
          </a:xfrm>
          <a:solidFill>
            <a:srgbClr val="FFFFFF"/>
          </a:solidFill>
          <a:ln/>
        </p:spPr>
      </p:sp>
      <p:sp>
        <p:nvSpPr>
          <p:cNvPr id="325636" name="Rectangle 2"/>
          <p:cNvSpPr>
            <a:spLocks noGrp="1" noChangeArrowheads="1"/>
          </p:cNvSpPr>
          <p:nvPr>
            <p:ph type="body" idx="1"/>
          </p:nvPr>
        </p:nvSpPr>
        <p:spPr>
          <a:xfrm>
            <a:off x="1009650" y="5086350"/>
            <a:ext cx="5549900" cy="4814888"/>
          </a:xfrm>
          <a:noFill/>
          <a:ln/>
        </p:spPr>
        <p:txBody>
          <a:bodyPr wrap="none" anchor="ctr"/>
          <a:lstStyle/>
          <a:p>
            <a:endParaRPr lang="en-US" smtClean="0">
              <a:latin typeface="Arial" charset="0"/>
            </a:endParaRPr>
          </a:p>
        </p:txBody>
      </p:sp>
      <p:sp>
        <p:nvSpPr>
          <p:cNvPr id="325637" name="Text Box 3"/>
          <p:cNvSpPr txBox="1">
            <a:spLocks noChangeArrowheads="1"/>
          </p:cNvSpPr>
          <p:nvPr/>
        </p:nvSpPr>
        <p:spPr bwMode="auto">
          <a:xfrm>
            <a:off x="4289425" y="10167938"/>
            <a:ext cx="3279775" cy="536575"/>
          </a:xfrm>
          <a:prstGeom prst="rect">
            <a:avLst/>
          </a:prstGeom>
          <a:noFill/>
          <a:ln w="9525">
            <a:noFill/>
            <a:round/>
            <a:headEnd/>
            <a:tailEnd/>
          </a:ln>
        </p:spPr>
        <p:txBody>
          <a:bodyPr lIns="100020" tIns="49820" rIns="100020" bIns="49820" anchor="b"/>
          <a:lstStyle/>
          <a:p>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fld id="{327526C2-E2DD-46D7-BD8D-2229EC4A24E0}" type="slidenum">
              <a:rPr lang="it-IT" sz="1300">
                <a:solidFill>
                  <a:srgbClr val="000000"/>
                </a:solidFill>
              </a:rPr>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t>19</a:t>
            </a:fld>
            <a:endParaRPr lang="it-IT" sz="1300">
              <a:solidFill>
                <a:srgbClr val="000000"/>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p:txBody>
          <a:bodyPr/>
          <a:lstStyle/>
          <a:p>
            <a:pPr>
              <a:defRPr/>
            </a:pPr>
            <a:fld id="{36FFC66F-D886-491F-AB82-25BB367D71E9}" type="slidenum">
              <a:rPr lang="en-GB" smtClean="0">
                <a:ea typeface="SimSun" charset="-122"/>
              </a:rPr>
              <a:pPr>
                <a:defRPr/>
              </a:pPr>
              <a:t>20</a:t>
            </a:fld>
            <a:endParaRPr lang="en-GB" smtClean="0">
              <a:ea typeface="SimSun" charset="-122"/>
            </a:endParaRPr>
          </a:p>
        </p:txBody>
      </p:sp>
      <p:sp>
        <p:nvSpPr>
          <p:cNvPr id="327683" name="Rectangle 1"/>
          <p:cNvSpPr>
            <a:spLocks noGrp="1" noRot="1" noChangeAspect="1" noChangeArrowheads="1" noTextEdit="1"/>
          </p:cNvSpPr>
          <p:nvPr>
            <p:ph type="sldImg"/>
          </p:nvPr>
        </p:nvSpPr>
        <p:spPr>
          <a:xfrm>
            <a:off x="1109663" y="803275"/>
            <a:ext cx="5351462" cy="4013200"/>
          </a:xfrm>
          <a:solidFill>
            <a:srgbClr val="FFFFFF"/>
          </a:solidFill>
          <a:ln/>
        </p:spPr>
      </p:sp>
      <p:sp>
        <p:nvSpPr>
          <p:cNvPr id="327684" name="Rectangle 2"/>
          <p:cNvSpPr>
            <a:spLocks noGrp="1" noChangeArrowheads="1"/>
          </p:cNvSpPr>
          <p:nvPr>
            <p:ph type="body" idx="1"/>
          </p:nvPr>
        </p:nvSpPr>
        <p:spPr>
          <a:xfrm>
            <a:off x="1009650" y="5086350"/>
            <a:ext cx="5549900" cy="4814888"/>
          </a:xfrm>
          <a:noFill/>
          <a:ln/>
        </p:spPr>
        <p:txBody>
          <a:bodyPr wrap="none" anchor="ctr"/>
          <a:lstStyle/>
          <a:p>
            <a:endParaRPr lang="en-US" smtClean="0">
              <a:latin typeface="Arial" charset="0"/>
            </a:endParaRPr>
          </a:p>
        </p:txBody>
      </p:sp>
      <p:sp>
        <p:nvSpPr>
          <p:cNvPr id="327685" name="Text Box 3"/>
          <p:cNvSpPr txBox="1">
            <a:spLocks noChangeArrowheads="1"/>
          </p:cNvSpPr>
          <p:nvPr/>
        </p:nvSpPr>
        <p:spPr bwMode="auto">
          <a:xfrm>
            <a:off x="4289425" y="10167938"/>
            <a:ext cx="3279775" cy="536575"/>
          </a:xfrm>
          <a:prstGeom prst="rect">
            <a:avLst/>
          </a:prstGeom>
          <a:noFill/>
          <a:ln w="9525">
            <a:noFill/>
            <a:round/>
            <a:headEnd/>
            <a:tailEnd/>
          </a:ln>
        </p:spPr>
        <p:txBody>
          <a:bodyPr lIns="100020" tIns="49820" rIns="100020" bIns="49820" anchor="b"/>
          <a:lstStyle/>
          <a:p>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fld id="{EA2899D8-29D0-44DF-86BF-B35D298126BC}" type="slidenum">
              <a:rPr lang="it-IT" sz="1300">
                <a:solidFill>
                  <a:srgbClr val="000000"/>
                </a:solidFill>
              </a:rPr>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t>20</a:t>
            </a:fld>
            <a:endParaRPr lang="it-IT" sz="130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egnaposto immagine diapositiva 1"/>
          <p:cNvSpPr>
            <a:spLocks noGrp="1" noRot="1" noChangeAspect="1"/>
          </p:cNvSpPr>
          <p:nvPr>
            <p:ph type="sldImg"/>
          </p:nvPr>
        </p:nvSpPr>
        <p:spPr>
          <a:ln/>
        </p:spPr>
      </p:sp>
      <p:sp>
        <p:nvSpPr>
          <p:cNvPr id="30722" name="Segnaposto note 2"/>
          <p:cNvSpPr>
            <a:spLocks noGrp="1"/>
          </p:cNvSpPr>
          <p:nvPr>
            <p:ph type="body" idx="1"/>
          </p:nvPr>
        </p:nvSpPr>
        <p:spPr>
          <a:noFill/>
          <a:ln/>
        </p:spPr>
        <p:txBody>
          <a:bodyPr/>
          <a:lstStyle/>
          <a:p>
            <a:r>
              <a:rPr lang="it-IT" smtClean="0">
                <a:latin typeface="Arial" charset="0"/>
              </a:rPr>
              <a:t>Interim: test di controllo (procedure di conformità) per valutare adeguatezza e efficacia del sistema di controllo interno (valutare e ridurre il rischio di controllo e intrinseco)</a:t>
            </a:r>
          </a:p>
          <a:p>
            <a:r>
              <a:rPr lang="it-IT" smtClean="0">
                <a:latin typeface="Arial" charset="0"/>
              </a:rPr>
              <a:t>Final: test di sostanza (procedure di validità) per individuare errori sui singoli saldi di bilancio (ridurre rischio individuazione)</a:t>
            </a:r>
          </a:p>
        </p:txBody>
      </p:sp>
      <p:sp>
        <p:nvSpPr>
          <p:cNvPr id="4" name="Segnaposto numero diapositiva 3"/>
          <p:cNvSpPr>
            <a:spLocks noGrp="1"/>
          </p:cNvSpPr>
          <p:nvPr>
            <p:ph type="sldNum" sz="quarter" idx="5"/>
          </p:nvPr>
        </p:nvSpPr>
        <p:spPr/>
        <p:txBody>
          <a:bodyPr/>
          <a:lstStyle/>
          <a:p>
            <a:pPr>
              <a:defRPr/>
            </a:pPr>
            <a:fld id="{E7D3CADF-9B82-4D55-94C4-200DA6359A27}" type="slidenum">
              <a:rPr lang="it-IT" smtClean="0"/>
              <a:pPr>
                <a:defRPr/>
              </a:pPr>
              <a:t>2</a:t>
            </a:fld>
            <a:endParaRPr lang="it-IT"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p:txBody>
          <a:bodyPr/>
          <a:lstStyle/>
          <a:p>
            <a:pPr>
              <a:defRPr/>
            </a:pPr>
            <a:fld id="{78A1DA25-D1BB-43C6-8CE3-29F3EBC60CBC}" type="slidenum">
              <a:rPr lang="en-GB" smtClean="0">
                <a:ea typeface="SimSun" charset="-122"/>
              </a:rPr>
              <a:pPr>
                <a:defRPr/>
              </a:pPr>
              <a:t>21</a:t>
            </a:fld>
            <a:endParaRPr lang="en-GB" smtClean="0">
              <a:ea typeface="SimSun" charset="-122"/>
            </a:endParaRPr>
          </a:p>
        </p:txBody>
      </p:sp>
      <p:sp>
        <p:nvSpPr>
          <p:cNvPr id="329731" name="Rectangle 1"/>
          <p:cNvSpPr>
            <a:spLocks noGrp="1" noRot="1" noChangeAspect="1" noChangeArrowheads="1" noTextEdit="1"/>
          </p:cNvSpPr>
          <p:nvPr>
            <p:ph type="sldImg"/>
          </p:nvPr>
        </p:nvSpPr>
        <p:spPr>
          <a:xfrm>
            <a:off x="1109663" y="803275"/>
            <a:ext cx="5351462" cy="4013200"/>
          </a:xfrm>
          <a:solidFill>
            <a:srgbClr val="FFFFFF"/>
          </a:solidFill>
          <a:ln/>
        </p:spPr>
      </p:sp>
      <p:sp>
        <p:nvSpPr>
          <p:cNvPr id="329732" name="Rectangle 2"/>
          <p:cNvSpPr>
            <a:spLocks noGrp="1" noChangeArrowheads="1"/>
          </p:cNvSpPr>
          <p:nvPr>
            <p:ph type="body" idx="1"/>
          </p:nvPr>
        </p:nvSpPr>
        <p:spPr>
          <a:xfrm>
            <a:off x="1009650" y="5086350"/>
            <a:ext cx="5549900" cy="4814888"/>
          </a:xfrm>
          <a:noFill/>
          <a:ln/>
        </p:spPr>
        <p:txBody>
          <a:bodyPr wrap="none" anchor="ctr"/>
          <a:lstStyle/>
          <a:p>
            <a:r>
              <a:rPr lang="it-IT" smtClean="0">
                <a:latin typeface="Arial" charset="0"/>
              </a:rPr>
              <a:t>Indicare da chi è stato preparato e da chi è stato rivisto il questionario e le corrispondenti date.</a:t>
            </a:r>
          </a:p>
        </p:txBody>
      </p:sp>
      <p:sp>
        <p:nvSpPr>
          <p:cNvPr id="329733" name="Text Box 3"/>
          <p:cNvSpPr txBox="1">
            <a:spLocks noChangeArrowheads="1"/>
          </p:cNvSpPr>
          <p:nvPr/>
        </p:nvSpPr>
        <p:spPr bwMode="auto">
          <a:xfrm>
            <a:off x="4289425" y="10167938"/>
            <a:ext cx="3279775" cy="536575"/>
          </a:xfrm>
          <a:prstGeom prst="rect">
            <a:avLst/>
          </a:prstGeom>
          <a:noFill/>
          <a:ln w="9525">
            <a:noFill/>
            <a:round/>
            <a:headEnd/>
            <a:tailEnd/>
          </a:ln>
        </p:spPr>
        <p:txBody>
          <a:bodyPr lIns="100020" tIns="49820" rIns="100020" bIns="49820" anchor="b"/>
          <a:lstStyle/>
          <a:p>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fld id="{CA6A43F9-01E0-42A5-A47A-6F17E0F66C63}" type="slidenum">
              <a:rPr lang="it-IT" sz="1300">
                <a:solidFill>
                  <a:srgbClr val="000000"/>
                </a:solidFill>
              </a:rPr>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t>21</a:t>
            </a:fld>
            <a:endParaRPr lang="it-IT" sz="1300">
              <a:solidFill>
                <a:srgbClr val="000000"/>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p:txBody>
          <a:bodyPr/>
          <a:lstStyle/>
          <a:p>
            <a:pPr>
              <a:defRPr/>
            </a:pPr>
            <a:fld id="{14CC851A-1ABD-41F3-AF09-F0A97E7CE903}" type="slidenum">
              <a:rPr lang="en-GB" smtClean="0">
                <a:ea typeface="SimSun" charset="-122"/>
              </a:rPr>
              <a:pPr>
                <a:defRPr/>
              </a:pPr>
              <a:t>22</a:t>
            </a:fld>
            <a:endParaRPr lang="en-GB" smtClean="0">
              <a:ea typeface="SimSun" charset="-122"/>
            </a:endParaRPr>
          </a:p>
        </p:txBody>
      </p:sp>
      <p:sp>
        <p:nvSpPr>
          <p:cNvPr id="331779" name="Rectangle 1"/>
          <p:cNvSpPr>
            <a:spLocks noGrp="1" noRot="1" noChangeAspect="1" noChangeArrowheads="1" noTextEdit="1"/>
          </p:cNvSpPr>
          <p:nvPr>
            <p:ph type="sldImg"/>
          </p:nvPr>
        </p:nvSpPr>
        <p:spPr>
          <a:xfrm>
            <a:off x="1109663" y="803275"/>
            <a:ext cx="5351462" cy="4013200"/>
          </a:xfrm>
          <a:solidFill>
            <a:srgbClr val="FFFFFF"/>
          </a:solidFill>
          <a:ln/>
        </p:spPr>
      </p:sp>
      <p:sp>
        <p:nvSpPr>
          <p:cNvPr id="331780" name="Rectangle 2"/>
          <p:cNvSpPr>
            <a:spLocks noGrp="1" noChangeArrowheads="1"/>
          </p:cNvSpPr>
          <p:nvPr>
            <p:ph type="body" idx="1"/>
          </p:nvPr>
        </p:nvSpPr>
        <p:spPr>
          <a:xfrm>
            <a:off x="1009650" y="5086350"/>
            <a:ext cx="5549900" cy="4814888"/>
          </a:xfrm>
          <a:noFill/>
          <a:ln/>
        </p:spPr>
        <p:txBody>
          <a:bodyPr wrap="none" anchor="ctr"/>
          <a:lstStyle/>
          <a:p>
            <a:endParaRPr lang="en-US" smtClean="0">
              <a:latin typeface="Arial" charset="0"/>
            </a:endParaRPr>
          </a:p>
        </p:txBody>
      </p:sp>
      <p:sp>
        <p:nvSpPr>
          <p:cNvPr id="331781" name="Text Box 3"/>
          <p:cNvSpPr txBox="1">
            <a:spLocks noChangeArrowheads="1"/>
          </p:cNvSpPr>
          <p:nvPr/>
        </p:nvSpPr>
        <p:spPr bwMode="auto">
          <a:xfrm>
            <a:off x="4289425" y="10167938"/>
            <a:ext cx="3279775" cy="536575"/>
          </a:xfrm>
          <a:prstGeom prst="rect">
            <a:avLst/>
          </a:prstGeom>
          <a:noFill/>
          <a:ln w="9525">
            <a:noFill/>
            <a:round/>
            <a:headEnd/>
            <a:tailEnd/>
          </a:ln>
        </p:spPr>
        <p:txBody>
          <a:bodyPr lIns="100020" tIns="49820" rIns="100020" bIns="49820" anchor="b"/>
          <a:lstStyle/>
          <a:p>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fld id="{0F9C5F72-07DA-4D6A-A5D4-3962E5F39B73}" type="slidenum">
              <a:rPr lang="it-IT" sz="1300">
                <a:solidFill>
                  <a:srgbClr val="000000"/>
                </a:solidFill>
              </a:rPr>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t>22</a:t>
            </a:fld>
            <a:endParaRPr lang="it-IT" sz="1300">
              <a:solidFill>
                <a:srgbClr val="000000"/>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p:txBody>
          <a:bodyPr/>
          <a:lstStyle/>
          <a:p>
            <a:pPr>
              <a:defRPr/>
            </a:pPr>
            <a:fld id="{6E29DE30-0B5D-4FE9-AD02-BA6BE0DB1619}" type="slidenum">
              <a:rPr lang="en-GB" smtClean="0">
                <a:ea typeface="SimSun" charset="-122"/>
              </a:rPr>
              <a:pPr>
                <a:defRPr/>
              </a:pPr>
              <a:t>23</a:t>
            </a:fld>
            <a:endParaRPr lang="en-GB" smtClean="0">
              <a:ea typeface="SimSun" charset="-122"/>
            </a:endParaRPr>
          </a:p>
        </p:txBody>
      </p:sp>
      <p:sp>
        <p:nvSpPr>
          <p:cNvPr id="333827" name="Rectangle 1"/>
          <p:cNvSpPr>
            <a:spLocks noGrp="1" noRot="1" noChangeAspect="1" noChangeArrowheads="1" noTextEdit="1"/>
          </p:cNvSpPr>
          <p:nvPr>
            <p:ph type="sldImg"/>
          </p:nvPr>
        </p:nvSpPr>
        <p:spPr>
          <a:xfrm>
            <a:off x="1109663" y="803275"/>
            <a:ext cx="5351462" cy="4013200"/>
          </a:xfrm>
          <a:solidFill>
            <a:srgbClr val="FFFFFF"/>
          </a:solidFill>
          <a:ln/>
        </p:spPr>
      </p:sp>
      <p:sp>
        <p:nvSpPr>
          <p:cNvPr id="333828" name="Rectangle 2"/>
          <p:cNvSpPr>
            <a:spLocks noGrp="1" noChangeArrowheads="1"/>
          </p:cNvSpPr>
          <p:nvPr>
            <p:ph type="body" idx="1"/>
          </p:nvPr>
        </p:nvSpPr>
        <p:spPr>
          <a:xfrm>
            <a:off x="1009650" y="5086350"/>
            <a:ext cx="5549900" cy="4814888"/>
          </a:xfrm>
          <a:noFill/>
          <a:ln/>
        </p:spPr>
        <p:txBody>
          <a:bodyPr wrap="none" anchor="ctr"/>
          <a:lstStyle/>
          <a:p>
            <a:endParaRPr lang="en-US" smtClean="0">
              <a:latin typeface="Arial" charset="0"/>
            </a:endParaRPr>
          </a:p>
        </p:txBody>
      </p:sp>
      <p:sp>
        <p:nvSpPr>
          <p:cNvPr id="333829" name="Text Box 3"/>
          <p:cNvSpPr txBox="1">
            <a:spLocks noChangeArrowheads="1"/>
          </p:cNvSpPr>
          <p:nvPr/>
        </p:nvSpPr>
        <p:spPr bwMode="auto">
          <a:xfrm>
            <a:off x="4289425" y="10167938"/>
            <a:ext cx="3279775" cy="536575"/>
          </a:xfrm>
          <a:prstGeom prst="rect">
            <a:avLst/>
          </a:prstGeom>
          <a:noFill/>
          <a:ln w="9525">
            <a:noFill/>
            <a:round/>
            <a:headEnd/>
            <a:tailEnd/>
          </a:ln>
        </p:spPr>
        <p:txBody>
          <a:bodyPr lIns="100020" tIns="49820" rIns="100020" bIns="49820" anchor="b"/>
          <a:lstStyle/>
          <a:p>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fld id="{8F6D9191-67A2-427E-A448-8EB82B09EC82}" type="slidenum">
              <a:rPr lang="it-IT" sz="1300">
                <a:solidFill>
                  <a:srgbClr val="000000"/>
                </a:solidFill>
              </a:rPr>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t>23</a:t>
            </a:fld>
            <a:endParaRPr lang="it-IT" sz="1300">
              <a:solidFill>
                <a:srgbClr val="000000"/>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p:txBody>
          <a:bodyPr/>
          <a:lstStyle/>
          <a:p>
            <a:pPr>
              <a:defRPr/>
            </a:pPr>
            <a:fld id="{7BF2202C-E6D0-48C0-92AA-70C569893520}" type="slidenum">
              <a:rPr lang="en-GB" smtClean="0">
                <a:ea typeface="SimSun" charset="-122"/>
              </a:rPr>
              <a:pPr>
                <a:defRPr/>
              </a:pPr>
              <a:t>24</a:t>
            </a:fld>
            <a:endParaRPr lang="en-GB" smtClean="0">
              <a:ea typeface="SimSun" charset="-122"/>
            </a:endParaRPr>
          </a:p>
        </p:txBody>
      </p:sp>
      <p:sp>
        <p:nvSpPr>
          <p:cNvPr id="335875" name="Rectangle 1"/>
          <p:cNvSpPr>
            <a:spLocks noGrp="1" noRot="1" noChangeAspect="1" noChangeArrowheads="1" noTextEdit="1"/>
          </p:cNvSpPr>
          <p:nvPr>
            <p:ph type="sldImg"/>
          </p:nvPr>
        </p:nvSpPr>
        <p:spPr>
          <a:xfrm>
            <a:off x="1109663" y="803275"/>
            <a:ext cx="5351462" cy="4013200"/>
          </a:xfrm>
          <a:solidFill>
            <a:srgbClr val="FFFFFF"/>
          </a:solidFill>
          <a:ln/>
        </p:spPr>
      </p:sp>
      <p:sp>
        <p:nvSpPr>
          <p:cNvPr id="335876" name="Rectangle 2"/>
          <p:cNvSpPr>
            <a:spLocks noGrp="1" noChangeArrowheads="1"/>
          </p:cNvSpPr>
          <p:nvPr>
            <p:ph type="body" idx="1"/>
          </p:nvPr>
        </p:nvSpPr>
        <p:spPr>
          <a:xfrm>
            <a:off x="1009650" y="5086350"/>
            <a:ext cx="5549900" cy="4814888"/>
          </a:xfrm>
          <a:noFill/>
          <a:ln/>
        </p:spPr>
        <p:txBody>
          <a:bodyPr wrap="none" anchor="ctr"/>
          <a:lstStyle/>
          <a:p>
            <a:r>
              <a:rPr lang="it-IT" smtClean="0">
                <a:latin typeface="Arial" charset="0"/>
              </a:rPr>
              <a:t>Società Alfa Spa</a:t>
            </a:r>
          </a:p>
          <a:p>
            <a:r>
              <a:rPr lang="it-IT" smtClean="0">
                <a:latin typeface="Arial" charset="0"/>
              </a:rPr>
              <a:t>Settore abbigliamento sportivo</a:t>
            </a:r>
          </a:p>
          <a:p>
            <a:r>
              <a:rPr lang="it-IT" smtClean="0">
                <a:latin typeface="Arial" charset="0"/>
              </a:rPr>
              <a:t>Calo significativo del fatturato nel corso dell’esercizio n</a:t>
            </a:r>
          </a:p>
          <a:p>
            <a:endParaRPr lang="it-IT" smtClean="0">
              <a:latin typeface="Arial" charset="0"/>
            </a:endParaRPr>
          </a:p>
        </p:txBody>
      </p:sp>
      <p:sp>
        <p:nvSpPr>
          <p:cNvPr id="335877" name="Text Box 3"/>
          <p:cNvSpPr txBox="1">
            <a:spLocks noChangeArrowheads="1"/>
          </p:cNvSpPr>
          <p:nvPr/>
        </p:nvSpPr>
        <p:spPr bwMode="auto">
          <a:xfrm>
            <a:off x="4289425" y="10167938"/>
            <a:ext cx="3279775" cy="536575"/>
          </a:xfrm>
          <a:prstGeom prst="rect">
            <a:avLst/>
          </a:prstGeom>
          <a:noFill/>
          <a:ln w="9525">
            <a:noFill/>
            <a:round/>
            <a:headEnd/>
            <a:tailEnd/>
          </a:ln>
        </p:spPr>
        <p:txBody>
          <a:bodyPr lIns="100020" tIns="49820" rIns="100020" bIns="49820" anchor="b"/>
          <a:lstStyle/>
          <a:p>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fld id="{D48F60AE-C65D-40E0-899B-C2DCAD86EE19}" type="slidenum">
              <a:rPr lang="it-IT" sz="1300">
                <a:solidFill>
                  <a:srgbClr val="000000"/>
                </a:solidFill>
              </a:rPr>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t>24</a:t>
            </a:fld>
            <a:endParaRPr lang="it-IT" sz="1300">
              <a:solidFill>
                <a:srgbClr val="000000"/>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p:txBody>
          <a:bodyPr/>
          <a:lstStyle/>
          <a:p>
            <a:pPr>
              <a:defRPr/>
            </a:pPr>
            <a:fld id="{733914A9-D616-415A-ADCA-31B50F155C86}" type="slidenum">
              <a:rPr lang="en-GB" smtClean="0">
                <a:ea typeface="SimSun" charset="-122"/>
              </a:rPr>
              <a:pPr>
                <a:defRPr/>
              </a:pPr>
              <a:t>25</a:t>
            </a:fld>
            <a:endParaRPr lang="en-GB" smtClean="0">
              <a:ea typeface="SimSun" charset="-122"/>
            </a:endParaRPr>
          </a:p>
        </p:txBody>
      </p:sp>
      <p:sp>
        <p:nvSpPr>
          <p:cNvPr id="337923" name="Rectangle 1"/>
          <p:cNvSpPr>
            <a:spLocks noGrp="1" noRot="1" noChangeAspect="1" noChangeArrowheads="1" noTextEdit="1"/>
          </p:cNvSpPr>
          <p:nvPr>
            <p:ph type="sldImg"/>
          </p:nvPr>
        </p:nvSpPr>
        <p:spPr>
          <a:xfrm>
            <a:off x="1109663" y="803275"/>
            <a:ext cx="5351462" cy="4013200"/>
          </a:xfrm>
          <a:solidFill>
            <a:srgbClr val="FFFFFF"/>
          </a:solidFill>
          <a:ln/>
        </p:spPr>
      </p:sp>
      <p:sp>
        <p:nvSpPr>
          <p:cNvPr id="337924" name="Rectangle 2"/>
          <p:cNvSpPr>
            <a:spLocks noGrp="1" noChangeArrowheads="1"/>
          </p:cNvSpPr>
          <p:nvPr>
            <p:ph type="body" idx="1"/>
          </p:nvPr>
        </p:nvSpPr>
        <p:spPr>
          <a:xfrm>
            <a:off x="1009650" y="5086350"/>
            <a:ext cx="5549900" cy="4814888"/>
          </a:xfrm>
          <a:noFill/>
          <a:ln/>
        </p:spPr>
        <p:txBody>
          <a:bodyPr wrap="none" anchor="ctr"/>
          <a:lstStyle/>
          <a:p>
            <a:endParaRPr lang="en-US" smtClean="0">
              <a:latin typeface="Arial" charset="0"/>
            </a:endParaRPr>
          </a:p>
        </p:txBody>
      </p:sp>
      <p:sp>
        <p:nvSpPr>
          <p:cNvPr id="337925" name="Text Box 3"/>
          <p:cNvSpPr txBox="1">
            <a:spLocks noChangeArrowheads="1"/>
          </p:cNvSpPr>
          <p:nvPr/>
        </p:nvSpPr>
        <p:spPr bwMode="auto">
          <a:xfrm>
            <a:off x="4289425" y="10167938"/>
            <a:ext cx="3279775" cy="536575"/>
          </a:xfrm>
          <a:prstGeom prst="rect">
            <a:avLst/>
          </a:prstGeom>
          <a:noFill/>
          <a:ln w="9525">
            <a:noFill/>
            <a:round/>
            <a:headEnd/>
            <a:tailEnd/>
          </a:ln>
        </p:spPr>
        <p:txBody>
          <a:bodyPr lIns="100020" tIns="49820" rIns="100020" bIns="49820" anchor="b"/>
          <a:lstStyle/>
          <a:p>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fld id="{2E9CF751-B115-44CF-AA98-731C1B306269}" type="slidenum">
              <a:rPr lang="it-IT" sz="1300">
                <a:solidFill>
                  <a:srgbClr val="000000"/>
                </a:solidFill>
              </a:rPr>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t>25</a:t>
            </a:fld>
            <a:endParaRPr lang="it-IT" sz="1300">
              <a:solidFill>
                <a:srgbClr val="000000"/>
              </a:solidFil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p:txBody>
          <a:bodyPr/>
          <a:lstStyle/>
          <a:p>
            <a:pPr>
              <a:defRPr/>
            </a:pPr>
            <a:fld id="{980678A5-4219-4031-8011-898267313317}" type="slidenum">
              <a:rPr lang="en-GB" smtClean="0">
                <a:ea typeface="SimSun" charset="-122"/>
              </a:rPr>
              <a:pPr>
                <a:defRPr/>
              </a:pPr>
              <a:t>26</a:t>
            </a:fld>
            <a:endParaRPr lang="en-GB" smtClean="0">
              <a:ea typeface="SimSun" charset="-122"/>
            </a:endParaRPr>
          </a:p>
        </p:txBody>
      </p:sp>
      <p:sp>
        <p:nvSpPr>
          <p:cNvPr id="339971" name="Rectangle 1"/>
          <p:cNvSpPr>
            <a:spLocks noGrp="1" noRot="1" noChangeAspect="1" noChangeArrowheads="1" noTextEdit="1"/>
          </p:cNvSpPr>
          <p:nvPr>
            <p:ph type="sldImg"/>
          </p:nvPr>
        </p:nvSpPr>
        <p:spPr>
          <a:xfrm>
            <a:off x="1109663" y="803275"/>
            <a:ext cx="5351462" cy="4013200"/>
          </a:xfrm>
          <a:solidFill>
            <a:srgbClr val="FFFFFF"/>
          </a:solidFill>
          <a:ln/>
        </p:spPr>
      </p:sp>
      <p:sp>
        <p:nvSpPr>
          <p:cNvPr id="339972" name="Rectangle 2"/>
          <p:cNvSpPr>
            <a:spLocks noGrp="1" noChangeArrowheads="1"/>
          </p:cNvSpPr>
          <p:nvPr>
            <p:ph type="body" idx="1"/>
          </p:nvPr>
        </p:nvSpPr>
        <p:spPr>
          <a:xfrm>
            <a:off x="1009650" y="5086350"/>
            <a:ext cx="5549900" cy="4814888"/>
          </a:xfrm>
          <a:noFill/>
          <a:ln/>
        </p:spPr>
        <p:txBody>
          <a:bodyPr wrap="none" anchor="ctr"/>
          <a:lstStyle/>
          <a:p>
            <a:endParaRPr lang="en-US" smtClean="0">
              <a:latin typeface="Arial" charset="0"/>
            </a:endParaRPr>
          </a:p>
        </p:txBody>
      </p:sp>
      <p:sp>
        <p:nvSpPr>
          <p:cNvPr id="339973" name="Text Box 3"/>
          <p:cNvSpPr txBox="1">
            <a:spLocks noChangeArrowheads="1"/>
          </p:cNvSpPr>
          <p:nvPr/>
        </p:nvSpPr>
        <p:spPr bwMode="auto">
          <a:xfrm>
            <a:off x="4289425" y="10167938"/>
            <a:ext cx="3279775" cy="536575"/>
          </a:xfrm>
          <a:prstGeom prst="rect">
            <a:avLst/>
          </a:prstGeom>
          <a:noFill/>
          <a:ln w="9525">
            <a:noFill/>
            <a:round/>
            <a:headEnd/>
            <a:tailEnd/>
          </a:ln>
        </p:spPr>
        <p:txBody>
          <a:bodyPr lIns="100020" tIns="49820" rIns="100020" bIns="49820" anchor="b"/>
          <a:lstStyle/>
          <a:p>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fld id="{A1D8A44E-123A-496E-A312-C37182C87CEF}" type="slidenum">
              <a:rPr lang="it-IT" sz="1300">
                <a:solidFill>
                  <a:srgbClr val="000000"/>
                </a:solidFill>
              </a:rPr>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t>26</a:t>
            </a:fld>
            <a:endParaRPr lang="it-IT" sz="1300">
              <a:solidFill>
                <a:srgbClr val="000000"/>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p:txBody>
          <a:bodyPr/>
          <a:lstStyle/>
          <a:p>
            <a:pPr>
              <a:defRPr/>
            </a:pPr>
            <a:fld id="{C4029AF2-96ED-4687-8C8B-4A761EF3EE1B}" type="slidenum">
              <a:rPr lang="en-GB" smtClean="0">
                <a:ea typeface="SimSun" charset="-122"/>
              </a:rPr>
              <a:pPr>
                <a:defRPr/>
              </a:pPr>
              <a:t>27</a:t>
            </a:fld>
            <a:endParaRPr lang="en-GB" smtClean="0">
              <a:ea typeface="SimSun" charset="-122"/>
            </a:endParaRPr>
          </a:p>
        </p:txBody>
      </p:sp>
      <p:sp>
        <p:nvSpPr>
          <p:cNvPr id="342019" name="Rectangle 1"/>
          <p:cNvSpPr>
            <a:spLocks noGrp="1" noRot="1" noChangeAspect="1" noChangeArrowheads="1" noTextEdit="1"/>
          </p:cNvSpPr>
          <p:nvPr>
            <p:ph type="sldImg"/>
          </p:nvPr>
        </p:nvSpPr>
        <p:spPr>
          <a:xfrm>
            <a:off x="1109663" y="803275"/>
            <a:ext cx="5351462" cy="4013200"/>
          </a:xfrm>
          <a:solidFill>
            <a:srgbClr val="FFFFFF"/>
          </a:solidFill>
          <a:ln/>
        </p:spPr>
      </p:sp>
      <p:sp>
        <p:nvSpPr>
          <p:cNvPr id="342020" name="Rectangle 2"/>
          <p:cNvSpPr>
            <a:spLocks noGrp="1" noChangeArrowheads="1"/>
          </p:cNvSpPr>
          <p:nvPr>
            <p:ph type="body" idx="1"/>
          </p:nvPr>
        </p:nvSpPr>
        <p:spPr>
          <a:xfrm>
            <a:off x="1009650" y="5086350"/>
            <a:ext cx="5549900" cy="4814888"/>
          </a:xfrm>
          <a:noFill/>
          <a:ln/>
        </p:spPr>
        <p:txBody>
          <a:bodyPr wrap="none" anchor="ctr"/>
          <a:lstStyle/>
          <a:p>
            <a:endParaRPr lang="en-US" smtClean="0">
              <a:latin typeface="Arial" charset="0"/>
            </a:endParaRPr>
          </a:p>
        </p:txBody>
      </p:sp>
      <p:sp>
        <p:nvSpPr>
          <p:cNvPr id="342021" name="Text Box 3"/>
          <p:cNvSpPr txBox="1">
            <a:spLocks noChangeArrowheads="1"/>
          </p:cNvSpPr>
          <p:nvPr/>
        </p:nvSpPr>
        <p:spPr bwMode="auto">
          <a:xfrm>
            <a:off x="4289425" y="10167938"/>
            <a:ext cx="3279775" cy="536575"/>
          </a:xfrm>
          <a:prstGeom prst="rect">
            <a:avLst/>
          </a:prstGeom>
          <a:noFill/>
          <a:ln w="9525">
            <a:noFill/>
            <a:round/>
            <a:headEnd/>
            <a:tailEnd/>
          </a:ln>
        </p:spPr>
        <p:txBody>
          <a:bodyPr lIns="100020" tIns="49820" rIns="100020" bIns="49820" anchor="b"/>
          <a:lstStyle/>
          <a:p>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fld id="{A635183D-1203-409C-B04E-18BB489BCF09}" type="slidenum">
              <a:rPr lang="it-IT" sz="1300">
                <a:solidFill>
                  <a:srgbClr val="000000"/>
                </a:solidFill>
              </a:rPr>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t>27</a:t>
            </a:fld>
            <a:endParaRPr lang="it-IT" sz="1300">
              <a:solidFill>
                <a:srgbClr val="000000"/>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p:txBody>
          <a:bodyPr/>
          <a:lstStyle/>
          <a:p>
            <a:pPr>
              <a:defRPr/>
            </a:pPr>
            <a:fld id="{680E8770-1922-40AA-A513-D6439E455CCD}" type="slidenum">
              <a:rPr lang="en-GB" smtClean="0">
                <a:ea typeface="SimSun" charset="-122"/>
              </a:rPr>
              <a:pPr>
                <a:defRPr/>
              </a:pPr>
              <a:t>28</a:t>
            </a:fld>
            <a:endParaRPr lang="en-GB" smtClean="0">
              <a:ea typeface="SimSun" charset="-122"/>
            </a:endParaRPr>
          </a:p>
        </p:txBody>
      </p:sp>
      <p:sp>
        <p:nvSpPr>
          <p:cNvPr id="344067" name="Rectangle 1"/>
          <p:cNvSpPr>
            <a:spLocks noGrp="1" noRot="1" noChangeAspect="1" noChangeArrowheads="1" noTextEdit="1"/>
          </p:cNvSpPr>
          <p:nvPr>
            <p:ph type="sldImg"/>
          </p:nvPr>
        </p:nvSpPr>
        <p:spPr>
          <a:xfrm>
            <a:off x="1109663" y="803275"/>
            <a:ext cx="5351462" cy="4013200"/>
          </a:xfrm>
          <a:solidFill>
            <a:srgbClr val="FFFFFF"/>
          </a:solidFill>
          <a:ln/>
        </p:spPr>
      </p:sp>
      <p:sp>
        <p:nvSpPr>
          <p:cNvPr id="344068" name="Rectangle 2"/>
          <p:cNvSpPr>
            <a:spLocks noGrp="1" noChangeArrowheads="1"/>
          </p:cNvSpPr>
          <p:nvPr>
            <p:ph type="body" idx="1"/>
          </p:nvPr>
        </p:nvSpPr>
        <p:spPr>
          <a:xfrm>
            <a:off x="1009650" y="5086350"/>
            <a:ext cx="5549900" cy="4814888"/>
          </a:xfrm>
          <a:noFill/>
          <a:ln/>
        </p:spPr>
        <p:txBody>
          <a:bodyPr wrap="none" anchor="ctr"/>
          <a:lstStyle/>
          <a:p>
            <a:endParaRPr lang="en-US" smtClean="0">
              <a:latin typeface="Arial" charset="0"/>
            </a:endParaRPr>
          </a:p>
        </p:txBody>
      </p:sp>
      <p:sp>
        <p:nvSpPr>
          <p:cNvPr id="344069" name="Text Box 3"/>
          <p:cNvSpPr txBox="1">
            <a:spLocks noChangeArrowheads="1"/>
          </p:cNvSpPr>
          <p:nvPr/>
        </p:nvSpPr>
        <p:spPr bwMode="auto">
          <a:xfrm>
            <a:off x="4289425" y="10167938"/>
            <a:ext cx="3279775" cy="536575"/>
          </a:xfrm>
          <a:prstGeom prst="rect">
            <a:avLst/>
          </a:prstGeom>
          <a:noFill/>
          <a:ln w="9525">
            <a:noFill/>
            <a:round/>
            <a:headEnd/>
            <a:tailEnd/>
          </a:ln>
        </p:spPr>
        <p:txBody>
          <a:bodyPr lIns="100020" tIns="49820" rIns="100020" bIns="49820" anchor="b"/>
          <a:lstStyle/>
          <a:p>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fld id="{A171A7CF-8F20-4079-8881-1D9AD37FC01C}" type="slidenum">
              <a:rPr lang="it-IT" sz="1300">
                <a:solidFill>
                  <a:srgbClr val="000000"/>
                </a:solidFill>
              </a:rPr>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t>28</a:t>
            </a:fld>
            <a:endParaRPr lang="it-IT" sz="1300">
              <a:solidFill>
                <a:srgbClr val="000000"/>
              </a:solidFil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p:txBody>
          <a:bodyPr/>
          <a:lstStyle/>
          <a:p>
            <a:pPr>
              <a:defRPr/>
            </a:pPr>
            <a:fld id="{020668C3-3356-42A2-9354-684CAE691BB6}" type="slidenum">
              <a:rPr lang="en-GB" smtClean="0">
                <a:ea typeface="SimSun" charset="-122"/>
              </a:rPr>
              <a:pPr>
                <a:defRPr/>
              </a:pPr>
              <a:t>29</a:t>
            </a:fld>
            <a:endParaRPr lang="en-GB" smtClean="0">
              <a:ea typeface="SimSun" charset="-122"/>
            </a:endParaRPr>
          </a:p>
        </p:txBody>
      </p:sp>
      <p:sp>
        <p:nvSpPr>
          <p:cNvPr id="346115" name="Rectangle 1"/>
          <p:cNvSpPr>
            <a:spLocks noGrp="1" noRot="1" noChangeAspect="1" noChangeArrowheads="1" noTextEdit="1"/>
          </p:cNvSpPr>
          <p:nvPr>
            <p:ph type="sldImg"/>
          </p:nvPr>
        </p:nvSpPr>
        <p:spPr>
          <a:xfrm>
            <a:off x="1109663" y="803275"/>
            <a:ext cx="5351462" cy="4013200"/>
          </a:xfrm>
          <a:solidFill>
            <a:srgbClr val="FFFFFF"/>
          </a:solidFill>
          <a:ln/>
        </p:spPr>
      </p:sp>
      <p:sp>
        <p:nvSpPr>
          <p:cNvPr id="346116" name="Rectangle 2"/>
          <p:cNvSpPr>
            <a:spLocks noGrp="1" noChangeArrowheads="1"/>
          </p:cNvSpPr>
          <p:nvPr>
            <p:ph type="body" idx="1"/>
          </p:nvPr>
        </p:nvSpPr>
        <p:spPr>
          <a:xfrm>
            <a:off x="1009650" y="5086350"/>
            <a:ext cx="5549900" cy="4814888"/>
          </a:xfrm>
          <a:noFill/>
          <a:ln/>
        </p:spPr>
        <p:txBody>
          <a:bodyPr wrap="none" anchor="ctr"/>
          <a:lstStyle/>
          <a:p>
            <a:endParaRPr lang="en-US" smtClean="0">
              <a:latin typeface="Arial" charset="0"/>
            </a:endParaRPr>
          </a:p>
        </p:txBody>
      </p:sp>
      <p:sp>
        <p:nvSpPr>
          <p:cNvPr id="346117" name="Text Box 3"/>
          <p:cNvSpPr txBox="1">
            <a:spLocks noChangeArrowheads="1"/>
          </p:cNvSpPr>
          <p:nvPr/>
        </p:nvSpPr>
        <p:spPr bwMode="auto">
          <a:xfrm>
            <a:off x="4289425" y="10167938"/>
            <a:ext cx="3279775" cy="536575"/>
          </a:xfrm>
          <a:prstGeom prst="rect">
            <a:avLst/>
          </a:prstGeom>
          <a:noFill/>
          <a:ln w="9525">
            <a:noFill/>
            <a:round/>
            <a:headEnd/>
            <a:tailEnd/>
          </a:ln>
        </p:spPr>
        <p:txBody>
          <a:bodyPr lIns="100020" tIns="49820" rIns="100020" bIns="49820" anchor="b"/>
          <a:lstStyle/>
          <a:p>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fld id="{A6842C2E-9C98-4C91-847E-4E3713743DA9}" type="slidenum">
              <a:rPr lang="it-IT" sz="1300">
                <a:solidFill>
                  <a:srgbClr val="000000"/>
                </a:solidFill>
              </a:rPr>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t>29</a:t>
            </a:fld>
            <a:endParaRPr lang="it-IT" sz="1300">
              <a:solidFill>
                <a:srgbClr val="000000"/>
              </a:solidFil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p:txBody>
          <a:bodyPr/>
          <a:lstStyle/>
          <a:p>
            <a:pPr>
              <a:defRPr/>
            </a:pPr>
            <a:fld id="{6C6893FD-7B96-409A-8A30-B692921EBAD9}" type="slidenum">
              <a:rPr lang="en-GB" smtClean="0">
                <a:ea typeface="SimSun" charset="-122"/>
              </a:rPr>
              <a:pPr>
                <a:defRPr/>
              </a:pPr>
              <a:t>30</a:t>
            </a:fld>
            <a:endParaRPr lang="en-GB" smtClean="0">
              <a:ea typeface="SimSun" charset="-122"/>
            </a:endParaRPr>
          </a:p>
        </p:txBody>
      </p:sp>
      <p:sp>
        <p:nvSpPr>
          <p:cNvPr id="348163" name="Rectangle 1"/>
          <p:cNvSpPr>
            <a:spLocks noGrp="1" noRot="1" noChangeAspect="1" noChangeArrowheads="1" noTextEdit="1"/>
          </p:cNvSpPr>
          <p:nvPr>
            <p:ph type="sldImg"/>
          </p:nvPr>
        </p:nvSpPr>
        <p:spPr>
          <a:xfrm>
            <a:off x="1109663" y="803275"/>
            <a:ext cx="5351462" cy="4013200"/>
          </a:xfrm>
          <a:solidFill>
            <a:srgbClr val="FFFFFF"/>
          </a:solidFill>
          <a:ln/>
        </p:spPr>
      </p:sp>
      <p:sp>
        <p:nvSpPr>
          <p:cNvPr id="348164" name="Rectangle 2"/>
          <p:cNvSpPr>
            <a:spLocks noGrp="1" noChangeArrowheads="1"/>
          </p:cNvSpPr>
          <p:nvPr>
            <p:ph type="body" idx="1"/>
          </p:nvPr>
        </p:nvSpPr>
        <p:spPr>
          <a:xfrm>
            <a:off x="1009650" y="5086350"/>
            <a:ext cx="5549900" cy="4814888"/>
          </a:xfrm>
          <a:noFill/>
          <a:ln/>
        </p:spPr>
        <p:txBody>
          <a:bodyPr wrap="none" anchor="ctr"/>
          <a:lstStyle/>
          <a:p>
            <a:endParaRPr lang="en-US" smtClean="0">
              <a:latin typeface="Arial" charset="0"/>
            </a:endParaRPr>
          </a:p>
        </p:txBody>
      </p:sp>
      <p:sp>
        <p:nvSpPr>
          <p:cNvPr id="348165" name="Text Box 3"/>
          <p:cNvSpPr txBox="1">
            <a:spLocks noChangeArrowheads="1"/>
          </p:cNvSpPr>
          <p:nvPr/>
        </p:nvSpPr>
        <p:spPr bwMode="auto">
          <a:xfrm>
            <a:off x="4289425" y="10167938"/>
            <a:ext cx="3279775" cy="536575"/>
          </a:xfrm>
          <a:prstGeom prst="rect">
            <a:avLst/>
          </a:prstGeom>
          <a:noFill/>
          <a:ln w="9525">
            <a:noFill/>
            <a:round/>
            <a:headEnd/>
            <a:tailEnd/>
          </a:ln>
        </p:spPr>
        <p:txBody>
          <a:bodyPr lIns="100020" tIns="49820" rIns="100020" bIns="49820" anchor="b"/>
          <a:lstStyle/>
          <a:p>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fld id="{910926C0-0F5D-463C-975F-F8325C5C7BBC}" type="slidenum">
              <a:rPr lang="en-GB" sz="1300">
                <a:solidFill>
                  <a:srgbClr val="000000"/>
                </a:solidFill>
              </a:rPr>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t>30</a:t>
            </a:fld>
            <a:endParaRPr lang="en-GB" sz="1300">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p:txBody>
          <a:bodyPr/>
          <a:lstStyle/>
          <a:p>
            <a:pPr>
              <a:defRPr/>
            </a:pPr>
            <a:fld id="{10251834-0E57-4D2C-83D9-0B437FABF333}" type="slidenum">
              <a:rPr lang="en-GB" smtClean="0">
                <a:ea typeface="SimSun" charset="-122"/>
              </a:rPr>
              <a:pPr>
                <a:defRPr/>
              </a:pPr>
              <a:t>3</a:t>
            </a:fld>
            <a:endParaRPr lang="en-GB" smtClean="0">
              <a:ea typeface="SimSun" charset="-122"/>
            </a:endParaRPr>
          </a:p>
        </p:txBody>
      </p:sp>
      <p:sp>
        <p:nvSpPr>
          <p:cNvPr id="32771" name="Rectangle 1"/>
          <p:cNvSpPr>
            <a:spLocks noGrp="1" noRot="1" noChangeAspect="1" noChangeArrowheads="1" noTextEdit="1"/>
          </p:cNvSpPr>
          <p:nvPr>
            <p:ph type="sldImg"/>
          </p:nvPr>
        </p:nvSpPr>
        <p:spPr>
          <a:xfrm>
            <a:off x="1109663" y="803275"/>
            <a:ext cx="5351462" cy="4013200"/>
          </a:xfrm>
          <a:solidFill>
            <a:srgbClr val="FFFFFF"/>
          </a:solidFill>
          <a:ln/>
        </p:spPr>
      </p:sp>
      <p:sp>
        <p:nvSpPr>
          <p:cNvPr id="32772" name="Rectangle 2"/>
          <p:cNvSpPr>
            <a:spLocks noGrp="1" noChangeArrowheads="1"/>
          </p:cNvSpPr>
          <p:nvPr>
            <p:ph type="body" idx="1"/>
          </p:nvPr>
        </p:nvSpPr>
        <p:spPr>
          <a:xfrm>
            <a:off x="1009650" y="5086350"/>
            <a:ext cx="5549900" cy="4814888"/>
          </a:xfrm>
          <a:noFill/>
          <a:ln/>
        </p:spPr>
        <p:txBody>
          <a:bodyPr wrap="none" anchor="ctr"/>
          <a:lstStyle/>
          <a:p>
            <a:endParaRPr lang="en-US" smtClean="0">
              <a:latin typeface="Arial" charset="0"/>
            </a:endParaRPr>
          </a:p>
        </p:txBody>
      </p:sp>
      <p:sp>
        <p:nvSpPr>
          <p:cNvPr id="32773" name="Text Box 3"/>
          <p:cNvSpPr txBox="1">
            <a:spLocks noChangeArrowheads="1"/>
          </p:cNvSpPr>
          <p:nvPr/>
        </p:nvSpPr>
        <p:spPr bwMode="auto">
          <a:xfrm>
            <a:off x="4289425" y="10167938"/>
            <a:ext cx="3279775" cy="536575"/>
          </a:xfrm>
          <a:prstGeom prst="rect">
            <a:avLst/>
          </a:prstGeom>
          <a:noFill/>
          <a:ln w="9525">
            <a:noFill/>
            <a:round/>
            <a:headEnd/>
            <a:tailEnd/>
          </a:ln>
        </p:spPr>
        <p:txBody>
          <a:bodyPr lIns="100020" tIns="49820" rIns="100020" bIns="49820" anchor="b"/>
          <a:lstStyle/>
          <a:p>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fld id="{861D29E8-5E88-49B5-BAA5-03ACFDDD42D4}" type="slidenum">
              <a:rPr lang="it-IT" sz="1300">
                <a:solidFill>
                  <a:srgbClr val="000000"/>
                </a:solidFill>
              </a:rPr>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t>3</a:t>
            </a:fld>
            <a:endParaRPr lang="it-IT" sz="1300">
              <a:solidFill>
                <a:srgbClr val="000000"/>
              </a:solidFill>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p:txBody>
          <a:bodyPr/>
          <a:lstStyle/>
          <a:p>
            <a:pPr>
              <a:defRPr/>
            </a:pPr>
            <a:fld id="{F1FFE327-A866-4DB6-94A7-5CA41F5DE375}" type="slidenum">
              <a:rPr lang="en-GB" smtClean="0">
                <a:ea typeface="SimSun" charset="-122"/>
              </a:rPr>
              <a:pPr>
                <a:defRPr/>
              </a:pPr>
              <a:t>31</a:t>
            </a:fld>
            <a:endParaRPr lang="en-GB" smtClean="0">
              <a:ea typeface="SimSun" charset="-122"/>
            </a:endParaRPr>
          </a:p>
        </p:txBody>
      </p:sp>
      <p:sp>
        <p:nvSpPr>
          <p:cNvPr id="350211" name="Rectangle 1"/>
          <p:cNvSpPr>
            <a:spLocks noGrp="1" noRot="1" noChangeAspect="1" noChangeArrowheads="1" noTextEdit="1"/>
          </p:cNvSpPr>
          <p:nvPr>
            <p:ph type="sldImg"/>
          </p:nvPr>
        </p:nvSpPr>
        <p:spPr>
          <a:xfrm>
            <a:off x="1109663" y="803275"/>
            <a:ext cx="5351462" cy="4013200"/>
          </a:xfrm>
          <a:solidFill>
            <a:srgbClr val="FFFFFF"/>
          </a:solidFill>
          <a:ln/>
        </p:spPr>
      </p:sp>
      <p:sp>
        <p:nvSpPr>
          <p:cNvPr id="350212" name="Rectangle 2"/>
          <p:cNvSpPr>
            <a:spLocks noGrp="1" noChangeArrowheads="1"/>
          </p:cNvSpPr>
          <p:nvPr>
            <p:ph type="body" idx="1"/>
          </p:nvPr>
        </p:nvSpPr>
        <p:spPr>
          <a:xfrm>
            <a:off x="1009650" y="5086350"/>
            <a:ext cx="5549900" cy="4814888"/>
          </a:xfrm>
          <a:noFill/>
          <a:ln/>
        </p:spPr>
        <p:txBody>
          <a:bodyPr wrap="none" anchor="ctr"/>
          <a:lstStyle/>
          <a:p>
            <a:endParaRPr lang="en-US" smtClean="0">
              <a:latin typeface="Arial" charset="0"/>
            </a:endParaRPr>
          </a:p>
        </p:txBody>
      </p:sp>
      <p:sp>
        <p:nvSpPr>
          <p:cNvPr id="350213" name="Text Box 3"/>
          <p:cNvSpPr txBox="1">
            <a:spLocks noChangeArrowheads="1"/>
          </p:cNvSpPr>
          <p:nvPr/>
        </p:nvSpPr>
        <p:spPr bwMode="auto">
          <a:xfrm>
            <a:off x="4289425" y="10167938"/>
            <a:ext cx="3279775" cy="536575"/>
          </a:xfrm>
          <a:prstGeom prst="rect">
            <a:avLst/>
          </a:prstGeom>
          <a:noFill/>
          <a:ln w="9525">
            <a:noFill/>
            <a:round/>
            <a:headEnd/>
            <a:tailEnd/>
          </a:ln>
        </p:spPr>
        <p:txBody>
          <a:bodyPr lIns="100020" tIns="49820" rIns="100020" bIns="49820" anchor="b"/>
          <a:lstStyle/>
          <a:p>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fld id="{3226886F-90B3-4339-9A72-B099DE84C175}" type="slidenum">
              <a:rPr lang="en-GB" sz="1300">
                <a:solidFill>
                  <a:srgbClr val="000000"/>
                </a:solidFill>
              </a:rPr>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t>31</a:t>
            </a:fld>
            <a:endParaRPr lang="en-GB" sz="1300">
              <a:solidFill>
                <a:srgbClr val="000000"/>
              </a:solidFill>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p:txBody>
          <a:bodyPr/>
          <a:lstStyle/>
          <a:p>
            <a:pPr>
              <a:defRPr/>
            </a:pPr>
            <a:fld id="{942325D5-5783-464E-82E0-C3D8A8EC1F6A}" type="slidenum">
              <a:rPr lang="en-GB" smtClean="0">
                <a:ea typeface="SimSun" charset="-122"/>
              </a:rPr>
              <a:pPr>
                <a:defRPr/>
              </a:pPr>
              <a:t>32</a:t>
            </a:fld>
            <a:endParaRPr lang="en-GB" smtClean="0">
              <a:ea typeface="SimSun" charset="-122"/>
            </a:endParaRPr>
          </a:p>
        </p:txBody>
      </p:sp>
      <p:sp>
        <p:nvSpPr>
          <p:cNvPr id="352259" name="Rectangle 1"/>
          <p:cNvSpPr>
            <a:spLocks noGrp="1" noRot="1" noChangeAspect="1" noChangeArrowheads="1" noTextEdit="1"/>
          </p:cNvSpPr>
          <p:nvPr>
            <p:ph type="sldImg"/>
          </p:nvPr>
        </p:nvSpPr>
        <p:spPr>
          <a:xfrm>
            <a:off x="1109663" y="803275"/>
            <a:ext cx="5351462" cy="4013200"/>
          </a:xfrm>
          <a:solidFill>
            <a:srgbClr val="FFFFFF"/>
          </a:solidFill>
          <a:ln/>
        </p:spPr>
      </p:sp>
      <p:sp>
        <p:nvSpPr>
          <p:cNvPr id="352260" name="Rectangle 2"/>
          <p:cNvSpPr>
            <a:spLocks noGrp="1" noChangeArrowheads="1"/>
          </p:cNvSpPr>
          <p:nvPr>
            <p:ph type="body" idx="1"/>
          </p:nvPr>
        </p:nvSpPr>
        <p:spPr>
          <a:xfrm>
            <a:off x="1009650" y="5086350"/>
            <a:ext cx="5549900" cy="4814888"/>
          </a:xfrm>
          <a:noFill/>
          <a:ln/>
        </p:spPr>
        <p:txBody>
          <a:bodyPr wrap="none" anchor="ctr"/>
          <a:lstStyle/>
          <a:p>
            <a:endParaRPr lang="en-US" smtClean="0">
              <a:latin typeface="Arial" charset="0"/>
            </a:endParaRPr>
          </a:p>
        </p:txBody>
      </p:sp>
      <p:sp>
        <p:nvSpPr>
          <p:cNvPr id="352261" name="Text Box 3"/>
          <p:cNvSpPr txBox="1">
            <a:spLocks noChangeArrowheads="1"/>
          </p:cNvSpPr>
          <p:nvPr/>
        </p:nvSpPr>
        <p:spPr bwMode="auto">
          <a:xfrm>
            <a:off x="4289425" y="10167938"/>
            <a:ext cx="3279775" cy="536575"/>
          </a:xfrm>
          <a:prstGeom prst="rect">
            <a:avLst/>
          </a:prstGeom>
          <a:noFill/>
          <a:ln w="9525">
            <a:noFill/>
            <a:round/>
            <a:headEnd/>
            <a:tailEnd/>
          </a:ln>
        </p:spPr>
        <p:txBody>
          <a:bodyPr lIns="100020" tIns="49820" rIns="100020" bIns="49820" anchor="b"/>
          <a:lstStyle/>
          <a:p>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fld id="{C448813F-2437-416B-B60D-54485E892999}" type="slidenum">
              <a:rPr lang="en-GB" sz="1300">
                <a:solidFill>
                  <a:srgbClr val="000000"/>
                </a:solidFill>
              </a:rPr>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t>32</a:t>
            </a:fld>
            <a:endParaRPr lang="en-GB" sz="1300">
              <a:solidFill>
                <a:srgbClr val="000000"/>
              </a:solidFill>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p:txBody>
          <a:bodyPr/>
          <a:lstStyle/>
          <a:p>
            <a:pPr>
              <a:defRPr/>
            </a:pPr>
            <a:fld id="{FE773C85-C8A2-4E37-8EAB-087CB78EFA76}" type="slidenum">
              <a:rPr lang="en-GB" smtClean="0">
                <a:ea typeface="SimSun" charset="-122"/>
              </a:rPr>
              <a:pPr>
                <a:defRPr/>
              </a:pPr>
              <a:t>33</a:t>
            </a:fld>
            <a:endParaRPr lang="en-GB" smtClean="0">
              <a:ea typeface="SimSun" charset="-122"/>
            </a:endParaRPr>
          </a:p>
        </p:txBody>
      </p:sp>
      <p:sp>
        <p:nvSpPr>
          <p:cNvPr id="354307" name="Rectangle 1"/>
          <p:cNvSpPr>
            <a:spLocks noGrp="1" noRot="1" noChangeAspect="1" noChangeArrowheads="1" noTextEdit="1"/>
          </p:cNvSpPr>
          <p:nvPr>
            <p:ph type="sldImg"/>
          </p:nvPr>
        </p:nvSpPr>
        <p:spPr>
          <a:xfrm>
            <a:off x="1109663" y="803275"/>
            <a:ext cx="5351462" cy="4013200"/>
          </a:xfrm>
          <a:solidFill>
            <a:srgbClr val="FFFFFF"/>
          </a:solidFill>
          <a:ln/>
        </p:spPr>
      </p:sp>
      <p:sp>
        <p:nvSpPr>
          <p:cNvPr id="354308" name="Rectangle 2"/>
          <p:cNvSpPr>
            <a:spLocks noGrp="1" noChangeArrowheads="1"/>
          </p:cNvSpPr>
          <p:nvPr>
            <p:ph type="body" idx="1"/>
          </p:nvPr>
        </p:nvSpPr>
        <p:spPr>
          <a:xfrm>
            <a:off x="1009650" y="5086350"/>
            <a:ext cx="5549900" cy="4814888"/>
          </a:xfrm>
          <a:noFill/>
          <a:ln/>
        </p:spPr>
        <p:txBody>
          <a:bodyPr wrap="none" anchor="ctr"/>
          <a:lstStyle/>
          <a:p>
            <a:pPr eaLnBrk="1" hangingPunct="1">
              <a:spcBef>
                <a:spcPct val="0"/>
              </a:spcBef>
            </a:pPr>
            <a:r>
              <a:rPr lang="it-IT" smtClean="0">
                <a:solidFill>
                  <a:schemeClr val="bg1"/>
                </a:solidFill>
                <a:latin typeface="Arial" charset="0"/>
              </a:rPr>
              <a:t>Sono esclusi gli aspetti non rilevanti (es. in una società di trasporto, i controlli per la gestione degli orari dei treni).</a:t>
            </a:r>
          </a:p>
          <a:p>
            <a:endParaRPr lang="en-US" smtClean="0">
              <a:latin typeface="Arial" charset="0"/>
            </a:endParaRPr>
          </a:p>
        </p:txBody>
      </p:sp>
      <p:sp>
        <p:nvSpPr>
          <p:cNvPr id="354309" name="Text Box 3"/>
          <p:cNvSpPr txBox="1">
            <a:spLocks noChangeArrowheads="1"/>
          </p:cNvSpPr>
          <p:nvPr/>
        </p:nvSpPr>
        <p:spPr bwMode="auto">
          <a:xfrm>
            <a:off x="4289425" y="10167938"/>
            <a:ext cx="3279775" cy="536575"/>
          </a:xfrm>
          <a:prstGeom prst="rect">
            <a:avLst/>
          </a:prstGeom>
          <a:noFill/>
          <a:ln w="9525">
            <a:noFill/>
            <a:round/>
            <a:headEnd/>
            <a:tailEnd/>
          </a:ln>
        </p:spPr>
        <p:txBody>
          <a:bodyPr lIns="100020" tIns="49820" rIns="100020" bIns="49820" anchor="b"/>
          <a:lstStyle/>
          <a:p>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fld id="{9F4C501C-81A0-4F42-9B7A-C3E090C4E2BF}" type="slidenum">
              <a:rPr lang="en-GB" sz="1300">
                <a:solidFill>
                  <a:srgbClr val="000000"/>
                </a:solidFill>
              </a:rPr>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t>33</a:t>
            </a:fld>
            <a:endParaRPr lang="en-GB" sz="1300">
              <a:solidFill>
                <a:srgbClr val="000000"/>
              </a:solidFill>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p:txBody>
          <a:bodyPr/>
          <a:lstStyle/>
          <a:p>
            <a:pPr>
              <a:defRPr/>
            </a:pPr>
            <a:fld id="{2EA54B7D-881A-43A5-8BA5-0D08234F894D}" type="slidenum">
              <a:rPr lang="en-GB" smtClean="0">
                <a:ea typeface="SimSun" charset="-122"/>
              </a:rPr>
              <a:pPr>
                <a:defRPr/>
              </a:pPr>
              <a:t>34</a:t>
            </a:fld>
            <a:endParaRPr lang="en-GB" smtClean="0">
              <a:ea typeface="SimSun" charset="-122"/>
            </a:endParaRPr>
          </a:p>
        </p:txBody>
      </p:sp>
      <p:sp>
        <p:nvSpPr>
          <p:cNvPr id="356355" name="Rectangle 1"/>
          <p:cNvSpPr>
            <a:spLocks noGrp="1" noRot="1" noChangeAspect="1" noChangeArrowheads="1" noTextEdit="1"/>
          </p:cNvSpPr>
          <p:nvPr>
            <p:ph type="sldImg"/>
          </p:nvPr>
        </p:nvSpPr>
        <p:spPr>
          <a:xfrm>
            <a:off x="1109663" y="803275"/>
            <a:ext cx="5351462" cy="4013200"/>
          </a:xfrm>
          <a:solidFill>
            <a:srgbClr val="FFFFFF"/>
          </a:solidFill>
          <a:ln/>
        </p:spPr>
      </p:sp>
      <p:sp>
        <p:nvSpPr>
          <p:cNvPr id="356356" name="Rectangle 2"/>
          <p:cNvSpPr>
            <a:spLocks noGrp="1" noChangeArrowheads="1"/>
          </p:cNvSpPr>
          <p:nvPr>
            <p:ph type="body" idx="1"/>
          </p:nvPr>
        </p:nvSpPr>
        <p:spPr>
          <a:xfrm>
            <a:off x="1009650" y="5086350"/>
            <a:ext cx="5549900" cy="4814888"/>
          </a:xfrm>
          <a:noFill/>
          <a:ln/>
        </p:spPr>
        <p:txBody>
          <a:bodyPr wrap="none" anchor="ctr"/>
          <a:lstStyle/>
          <a:p>
            <a:r>
              <a:rPr lang="it-IT" smtClean="0">
                <a:latin typeface="Arial" charset="0"/>
              </a:rPr>
              <a:t>Esempio test di conformità: </a:t>
            </a:r>
          </a:p>
          <a:p>
            <a:r>
              <a:rPr lang="it-IT" smtClean="0">
                <a:latin typeface="Arial" charset="0"/>
              </a:rPr>
              <a:t>- i pagamenti al di sopra di una certa soglia devono essere autorizzati dal responsabile dell’ufficio amministrativo apponendo una firma sul documento che riepiloga i pagamenti in scadenza;</a:t>
            </a:r>
          </a:p>
          <a:p>
            <a:r>
              <a:rPr lang="it-IT" smtClean="0">
                <a:latin typeface="Arial" charset="0"/>
              </a:rPr>
              <a:t>- il revisore può individuare, a campione, alcune fatture relative ad acquisti per importi superiori a tale soglia il cui debito risulta estinto e cercare il documento che consenta di ottenere il riscontro della presenza dell’autorizzazione ad effettuare i pagamenti.</a:t>
            </a:r>
          </a:p>
        </p:txBody>
      </p:sp>
      <p:sp>
        <p:nvSpPr>
          <p:cNvPr id="356357" name="Text Box 3"/>
          <p:cNvSpPr txBox="1">
            <a:spLocks noChangeArrowheads="1"/>
          </p:cNvSpPr>
          <p:nvPr/>
        </p:nvSpPr>
        <p:spPr bwMode="auto">
          <a:xfrm>
            <a:off x="4289425" y="10167938"/>
            <a:ext cx="3279775" cy="536575"/>
          </a:xfrm>
          <a:prstGeom prst="rect">
            <a:avLst/>
          </a:prstGeom>
          <a:noFill/>
          <a:ln w="9525">
            <a:noFill/>
            <a:round/>
            <a:headEnd/>
            <a:tailEnd/>
          </a:ln>
        </p:spPr>
        <p:txBody>
          <a:bodyPr lIns="100020" tIns="49820" rIns="100020" bIns="49820" anchor="b"/>
          <a:lstStyle/>
          <a:p>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fld id="{FB013F22-FE37-4DE5-8DC0-7F37BA75B7B6}" type="slidenum">
              <a:rPr lang="en-GB" sz="1300">
                <a:solidFill>
                  <a:srgbClr val="000000"/>
                </a:solidFill>
              </a:rPr>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t>34</a:t>
            </a:fld>
            <a:endParaRPr lang="en-GB" sz="1300">
              <a:solidFill>
                <a:srgbClr val="000000"/>
              </a:solidFill>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p:txBody>
          <a:bodyPr/>
          <a:lstStyle/>
          <a:p>
            <a:pPr>
              <a:defRPr/>
            </a:pPr>
            <a:fld id="{2A66D604-1A2A-4535-9E4B-1D74D76BFC70}" type="slidenum">
              <a:rPr lang="en-GB" smtClean="0">
                <a:ea typeface="SimSun" charset="-122"/>
              </a:rPr>
              <a:pPr>
                <a:defRPr/>
              </a:pPr>
              <a:t>35</a:t>
            </a:fld>
            <a:endParaRPr lang="en-GB" smtClean="0">
              <a:ea typeface="SimSun" charset="-122"/>
            </a:endParaRPr>
          </a:p>
        </p:txBody>
      </p:sp>
      <p:sp>
        <p:nvSpPr>
          <p:cNvPr id="358403" name="Rectangle 1"/>
          <p:cNvSpPr>
            <a:spLocks noGrp="1" noRot="1" noChangeAspect="1" noChangeArrowheads="1" noTextEdit="1"/>
          </p:cNvSpPr>
          <p:nvPr>
            <p:ph type="sldImg"/>
          </p:nvPr>
        </p:nvSpPr>
        <p:spPr>
          <a:xfrm>
            <a:off x="1109663" y="803275"/>
            <a:ext cx="5351462" cy="4013200"/>
          </a:xfrm>
          <a:solidFill>
            <a:srgbClr val="FFFFFF"/>
          </a:solidFill>
          <a:ln/>
        </p:spPr>
      </p:sp>
      <p:sp>
        <p:nvSpPr>
          <p:cNvPr id="358404" name="Rectangle 2"/>
          <p:cNvSpPr>
            <a:spLocks noGrp="1" noChangeArrowheads="1"/>
          </p:cNvSpPr>
          <p:nvPr>
            <p:ph type="body" idx="1"/>
          </p:nvPr>
        </p:nvSpPr>
        <p:spPr>
          <a:xfrm>
            <a:off x="1009650" y="5086350"/>
            <a:ext cx="5549900" cy="4814888"/>
          </a:xfrm>
          <a:noFill/>
          <a:ln/>
        </p:spPr>
        <p:txBody>
          <a:bodyPr wrap="none" anchor="ctr"/>
          <a:lstStyle/>
          <a:p>
            <a:endParaRPr lang="en-US" smtClean="0">
              <a:latin typeface="Arial" charset="0"/>
            </a:endParaRPr>
          </a:p>
        </p:txBody>
      </p:sp>
      <p:sp>
        <p:nvSpPr>
          <p:cNvPr id="358405" name="Text Box 3"/>
          <p:cNvSpPr txBox="1">
            <a:spLocks noChangeArrowheads="1"/>
          </p:cNvSpPr>
          <p:nvPr/>
        </p:nvSpPr>
        <p:spPr bwMode="auto">
          <a:xfrm>
            <a:off x="4289425" y="10167938"/>
            <a:ext cx="3279775" cy="536575"/>
          </a:xfrm>
          <a:prstGeom prst="rect">
            <a:avLst/>
          </a:prstGeom>
          <a:noFill/>
          <a:ln w="9525">
            <a:noFill/>
            <a:round/>
            <a:headEnd/>
            <a:tailEnd/>
          </a:ln>
        </p:spPr>
        <p:txBody>
          <a:bodyPr lIns="100020" tIns="49820" rIns="100020" bIns="49820" anchor="b"/>
          <a:lstStyle/>
          <a:p>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fld id="{F0556147-69A8-4E31-AC63-EB59DF594958}" type="slidenum">
              <a:rPr lang="en-GB" sz="1300">
                <a:solidFill>
                  <a:srgbClr val="000000"/>
                </a:solidFill>
              </a:rPr>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t>35</a:t>
            </a:fld>
            <a:endParaRPr lang="en-GB" sz="1300">
              <a:solidFill>
                <a:srgbClr val="000000"/>
              </a:solidFill>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p:txBody>
          <a:bodyPr/>
          <a:lstStyle/>
          <a:p>
            <a:pPr>
              <a:defRPr/>
            </a:pPr>
            <a:fld id="{5669DA6A-67E3-4534-B7D6-00AD0E98080B}" type="slidenum">
              <a:rPr lang="en-GB" smtClean="0">
                <a:ea typeface="SimSun" charset="-122"/>
              </a:rPr>
              <a:pPr>
                <a:defRPr/>
              </a:pPr>
              <a:t>36</a:t>
            </a:fld>
            <a:endParaRPr lang="en-GB" smtClean="0">
              <a:ea typeface="SimSun" charset="-122"/>
            </a:endParaRPr>
          </a:p>
        </p:txBody>
      </p:sp>
      <p:sp>
        <p:nvSpPr>
          <p:cNvPr id="360451" name="Rectangle 1"/>
          <p:cNvSpPr>
            <a:spLocks noGrp="1" noRot="1" noChangeAspect="1" noChangeArrowheads="1" noTextEdit="1"/>
          </p:cNvSpPr>
          <p:nvPr>
            <p:ph type="sldImg"/>
          </p:nvPr>
        </p:nvSpPr>
        <p:spPr>
          <a:xfrm>
            <a:off x="1109663" y="803275"/>
            <a:ext cx="5351462" cy="4013200"/>
          </a:xfrm>
          <a:solidFill>
            <a:srgbClr val="FFFFFF"/>
          </a:solidFill>
          <a:ln/>
        </p:spPr>
      </p:sp>
      <p:sp>
        <p:nvSpPr>
          <p:cNvPr id="360452" name="Rectangle 2"/>
          <p:cNvSpPr>
            <a:spLocks noGrp="1" noChangeArrowheads="1"/>
          </p:cNvSpPr>
          <p:nvPr>
            <p:ph type="body" idx="1"/>
          </p:nvPr>
        </p:nvSpPr>
        <p:spPr>
          <a:xfrm>
            <a:off x="1009650" y="5086350"/>
            <a:ext cx="5549900" cy="4814888"/>
          </a:xfrm>
          <a:noFill/>
          <a:ln/>
        </p:spPr>
        <p:txBody>
          <a:bodyPr wrap="none" anchor="ctr"/>
          <a:lstStyle/>
          <a:p>
            <a:r>
              <a:rPr lang="it-IT" smtClean="0">
                <a:latin typeface="Arial" charset="0"/>
              </a:rPr>
              <a:t>Minor rischio:</a:t>
            </a:r>
          </a:p>
          <a:p>
            <a:r>
              <a:rPr lang="it-IT" smtClean="0">
                <a:latin typeface="Arial" charset="0"/>
              </a:rPr>
              <a:t>- che siano effettuati pagamenti non necessari o per importi eccessivi;</a:t>
            </a:r>
          </a:p>
          <a:p>
            <a:r>
              <a:rPr lang="it-IT" smtClean="0">
                <a:latin typeface="Arial" charset="0"/>
              </a:rPr>
              <a:t>- che si verifichino frodi o errori da parte di dipendenti.</a:t>
            </a:r>
          </a:p>
        </p:txBody>
      </p:sp>
      <p:sp>
        <p:nvSpPr>
          <p:cNvPr id="360453" name="Text Box 3"/>
          <p:cNvSpPr txBox="1">
            <a:spLocks noChangeArrowheads="1"/>
          </p:cNvSpPr>
          <p:nvPr/>
        </p:nvSpPr>
        <p:spPr bwMode="auto">
          <a:xfrm>
            <a:off x="4289425" y="10167938"/>
            <a:ext cx="3279775" cy="536575"/>
          </a:xfrm>
          <a:prstGeom prst="rect">
            <a:avLst/>
          </a:prstGeom>
          <a:noFill/>
          <a:ln w="9525">
            <a:noFill/>
            <a:round/>
            <a:headEnd/>
            <a:tailEnd/>
          </a:ln>
        </p:spPr>
        <p:txBody>
          <a:bodyPr lIns="100020" tIns="49820" rIns="100020" bIns="49820" anchor="b"/>
          <a:lstStyle/>
          <a:p>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fld id="{5BC88EE0-DEE5-4B63-8F01-21C3EAE53976}" type="slidenum">
              <a:rPr lang="it-IT" sz="1300">
                <a:solidFill>
                  <a:srgbClr val="000000"/>
                </a:solidFill>
              </a:rPr>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t>36</a:t>
            </a:fld>
            <a:endParaRPr lang="it-IT" sz="1300">
              <a:solidFill>
                <a:srgbClr val="000000"/>
              </a:solidFill>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p:txBody>
          <a:bodyPr/>
          <a:lstStyle/>
          <a:p>
            <a:pPr>
              <a:defRPr/>
            </a:pPr>
            <a:fld id="{3BC57D52-4ED1-4A89-9986-0D13858FBE10}" type="slidenum">
              <a:rPr lang="en-GB" smtClean="0">
                <a:ea typeface="SimSun" charset="-122"/>
              </a:rPr>
              <a:pPr>
                <a:defRPr/>
              </a:pPr>
              <a:t>37</a:t>
            </a:fld>
            <a:endParaRPr lang="en-GB" smtClean="0">
              <a:ea typeface="SimSun" charset="-122"/>
            </a:endParaRPr>
          </a:p>
        </p:txBody>
      </p:sp>
      <p:sp>
        <p:nvSpPr>
          <p:cNvPr id="362499" name="Rectangle 1"/>
          <p:cNvSpPr>
            <a:spLocks noGrp="1" noRot="1" noChangeAspect="1" noChangeArrowheads="1" noTextEdit="1"/>
          </p:cNvSpPr>
          <p:nvPr>
            <p:ph type="sldImg"/>
          </p:nvPr>
        </p:nvSpPr>
        <p:spPr>
          <a:xfrm>
            <a:off x="1109663" y="803275"/>
            <a:ext cx="5351462" cy="4013200"/>
          </a:xfrm>
          <a:solidFill>
            <a:srgbClr val="FFFFFF"/>
          </a:solidFill>
          <a:ln/>
        </p:spPr>
      </p:sp>
      <p:sp>
        <p:nvSpPr>
          <p:cNvPr id="362500" name="Rectangle 2"/>
          <p:cNvSpPr>
            <a:spLocks noGrp="1" noChangeArrowheads="1"/>
          </p:cNvSpPr>
          <p:nvPr>
            <p:ph type="body" idx="1"/>
          </p:nvPr>
        </p:nvSpPr>
        <p:spPr>
          <a:xfrm>
            <a:off x="1009650" y="5086350"/>
            <a:ext cx="5549900" cy="4814888"/>
          </a:xfrm>
          <a:noFill/>
          <a:ln/>
        </p:spPr>
        <p:txBody>
          <a:bodyPr wrap="none" anchor="ctr"/>
          <a:lstStyle/>
          <a:p>
            <a:endParaRPr lang="en-US" smtClean="0">
              <a:latin typeface="Arial" charset="0"/>
            </a:endParaRPr>
          </a:p>
        </p:txBody>
      </p:sp>
      <p:sp>
        <p:nvSpPr>
          <p:cNvPr id="362501" name="Text Box 3"/>
          <p:cNvSpPr txBox="1">
            <a:spLocks noChangeArrowheads="1"/>
          </p:cNvSpPr>
          <p:nvPr/>
        </p:nvSpPr>
        <p:spPr bwMode="auto">
          <a:xfrm>
            <a:off x="4289425" y="10167938"/>
            <a:ext cx="3279775" cy="536575"/>
          </a:xfrm>
          <a:prstGeom prst="rect">
            <a:avLst/>
          </a:prstGeom>
          <a:noFill/>
          <a:ln w="9525">
            <a:noFill/>
            <a:round/>
            <a:headEnd/>
            <a:tailEnd/>
          </a:ln>
        </p:spPr>
        <p:txBody>
          <a:bodyPr lIns="100020" tIns="49820" rIns="100020" bIns="49820" anchor="b"/>
          <a:lstStyle/>
          <a:p>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fld id="{4AE59194-8724-475B-A3C5-28547D08CC91}" type="slidenum">
              <a:rPr lang="it-IT" sz="1300">
                <a:solidFill>
                  <a:srgbClr val="000000"/>
                </a:solidFill>
              </a:rPr>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t>37</a:t>
            </a:fld>
            <a:endParaRPr lang="it-IT" sz="1300">
              <a:solidFill>
                <a:srgbClr val="000000"/>
              </a:solidFill>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p:txBody>
          <a:bodyPr/>
          <a:lstStyle/>
          <a:p>
            <a:pPr>
              <a:defRPr/>
            </a:pPr>
            <a:fld id="{58FF8259-4ECE-4249-B52D-CC9DF079AD21}" type="slidenum">
              <a:rPr lang="en-GB" smtClean="0">
                <a:ea typeface="SimSun" charset="-122"/>
              </a:rPr>
              <a:pPr>
                <a:defRPr/>
              </a:pPr>
              <a:t>38</a:t>
            </a:fld>
            <a:endParaRPr lang="en-GB" smtClean="0">
              <a:ea typeface="SimSun" charset="-122"/>
            </a:endParaRPr>
          </a:p>
        </p:txBody>
      </p:sp>
      <p:sp>
        <p:nvSpPr>
          <p:cNvPr id="364547" name="Rectangle 1"/>
          <p:cNvSpPr>
            <a:spLocks noGrp="1" noRot="1" noChangeAspect="1" noChangeArrowheads="1" noTextEdit="1"/>
          </p:cNvSpPr>
          <p:nvPr>
            <p:ph type="sldImg"/>
          </p:nvPr>
        </p:nvSpPr>
        <p:spPr>
          <a:xfrm>
            <a:off x="1109663" y="803275"/>
            <a:ext cx="5351462" cy="4013200"/>
          </a:xfrm>
          <a:solidFill>
            <a:srgbClr val="FFFFFF"/>
          </a:solidFill>
          <a:ln/>
        </p:spPr>
      </p:sp>
      <p:sp>
        <p:nvSpPr>
          <p:cNvPr id="364548" name="Rectangle 2"/>
          <p:cNvSpPr>
            <a:spLocks noGrp="1" noChangeArrowheads="1"/>
          </p:cNvSpPr>
          <p:nvPr>
            <p:ph type="body" idx="1"/>
          </p:nvPr>
        </p:nvSpPr>
        <p:spPr>
          <a:xfrm>
            <a:off x="1009650" y="5086350"/>
            <a:ext cx="5549900" cy="4814888"/>
          </a:xfrm>
          <a:noFill/>
          <a:ln/>
        </p:spPr>
        <p:txBody>
          <a:bodyPr wrap="none" anchor="ctr"/>
          <a:lstStyle/>
          <a:p>
            <a:endParaRPr lang="en-US" smtClean="0">
              <a:latin typeface="Arial" charset="0"/>
            </a:endParaRPr>
          </a:p>
        </p:txBody>
      </p:sp>
      <p:sp>
        <p:nvSpPr>
          <p:cNvPr id="364549" name="Text Box 3"/>
          <p:cNvSpPr txBox="1">
            <a:spLocks noChangeArrowheads="1"/>
          </p:cNvSpPr>
          <p:nvPr/>
        </p:nvSpPr>
        <p:spPr bwMode="auto">
          <a:xfrm>
            <a:off x="4289425" y="10167938"/>
            <a:ext cx="3279775" cy="536575"/>
          </a:xfrm>
          <a:prstGeom prst="rect">
            <a:avLst/>
          </a:prstGeom>
          <a:noFill/>
          <a:ln w="9525">
            <a:noFill/>
            <a:round/>
            <a:headEnd/>
            <a:tailEnd/>
          </a:ln>
        </p:spPr>
        <p:txBody>
          <a:bodyPr lIns="100020" tIns="49820" rIns="100020" bIns="49820" anchor="b"/>
          <a:lstStyle/>
          <a:p>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fld id="{98B84E61-F920-436C-AB61-803D6B58A910}" type="slidenum">
              <a:rPr lang="it-IT" sz="1300">
                <a:solidFill>
                  <a:srgbClr val="000000"/>
                </a:solidFill>
              </a:rPr>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t>38</a:t>
            </a:fld>
            <a:endParaRPr lang="it-IT" sz="1300">
              <a:solidFill>
                <a:srgbClr val="000000"/>
              </a:solidFill>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p:txBody>
          <a:bodyPr/>
          <a:lstStyle/>
          <a:p>
            <a:pPr>
              <a:defRPr/>
            </a:pPr>
            <a:fld id="{6726FD59-5F74-42B2-9798-4CD95F20E379}" type="slidenum">
              <a:rPr lang="en-GB" smtClean="0">
                <a:ea typeface="SimSun" charset="-122"/>
              </a:rPr>
              <a:pPr>
                <a:defRPr/>
              </a:pPr>
              <a:t>39</a:t>
            </a:fld>
            <a:endParaRPr lang="en-GB" smtClean="0">
              <a:ea typeface="SimSun" charset="-122"/>
            </a:endParaRPr>
          </a:p>
        </p:txBody>
      </p:sp>
      <p:sp>
        <p:nvSpPr>
          <p:cNvPr id="366595" name="Rectangle 1"/>
          <p:cNvSpPr>
            <a:spLocks noGrp="1" noRot="1" noChangeAspect="1" noChangeArrowheads="1" noTextEdit="1"/>
          </p:cNvSpPr>
          <p:nvPr>
            <p:ph type="sldImg"/>
          </p:nvPr>
        </p:nvSpPr>
        <p:spPr>
          <a:xfrm>
            <a:off x="1109663" y="803275"/>
            <a:ext cx="5351462" cy="4013200"/>
          </a:xfrm>
          <a:solidFill>
            <a:srgbClr val="FFFFFF"/>
          </a:solidFill>
          <a:ln/>
        </p:spPr>
      </p:sp>
      <p:sp>
        <p:nvSpPr>
          <p:cNvPr id="366596" name="Rectangle 2"/>
          <p:cNvSpPr>
            <a:spLocks noGrp="1" noChangeArrowheads="1"/>
          </p:cNvSpPr>
          <p:nvPr>
            <p:ph type="body" idx="1"/>
          </p:nvPr>
        </p:nvSpPr>
        <p:spPr>
          <a:xfrm>
            <a:off x="1009650" y="5086350"/>
            <a:ext cx="5549900" cy="4814888"/>
          </a:xfrm>
          <a:noFill/>
          <a:ln/>
        </p:spPr>
        <p:txBody>
          <a:bodyPr wrap="none" anchor="ctr"/>
          <a:lstStyle/>
          <a:p>
            <a:r>
              <a:rPr lang="it-IT" smtClean="0">
                <a:latin typeface="Arial" charset="0"/>
              </a:rPr>
              <a:t>Esercizio del giudizio professionale del revisore</a:t>
            </a:r>
          </a:p>
        </p:txBody>
      </p:sp>
      <p:sp>
        <p:nvSpPr>
          <p:cNvPr id="366597" name="Text Box 3"/>
          <p:cNvSpPr txBox="1">
            <a:spLocks noChangeArrowheads="1"/>
          </p:cNvSpPr>
          <p:nvPr/>
        </p:nvSpPr>
        <p:spPr bwMode="auto">
          <a:xfrm>
            <a:off x="4289425" y="10167938"/>
            <a:ext cx="3279775" cy="536575"/>
          </a:xfrm>
          <a:prstGeom prst="rect">
            <a:avLst/>
          </a:prstGeom>
          <a:noFill/>
          <a:ln w="9525">
            <a:noFill/>
            <a:round/>
            <a:headEnd/>
            <a:tailEnd/>
          </a:ln>
        </p:spPr>
        <p:txBody>
          <a:bodyPr lIns="100020" tIns="49820" rIns="100020" bIns="49820" anchor="b"/>
          <a:lstStyle/>
          <a:p>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fld id="{5E7CFB38-6921-4839-A26E-87594D382A14}" type="slidenum">
              <a:rPr lang="it-IT" sz="1300">
                <a:solidFill>
                  <a:srgbClr val="000000"/>
                </a:solidFill>
              </a:rPr>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t>39</a:t>
            </a:fld>
            <a:endParaRPr lang="it-IT" sz="1300">
              <a:solidFill>
                <a:srgbClr val="000000"/>
              </a:solidFill>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p:txBody>
          <a:bodyPr/>
          <a:lstStyle/>
          <a:p>
            <a:pPr>
              <a:defRPr/>
            </a:pPr>
            <a:fld id="{8F508DA1-AD9A-4037-828D-D166B282D679}" type="slidenum">
              <a:rPr lang="en-GB" smtClean="0">
                <a:ea typeface="SimSun" charset="-122"/>
              </a:rPr>
              <a:pPr>
                <a:defRPr/>
              </a:pPr>
              <a:t>40</a:t>
            </a:fld>
            <a:endParaRPr lang="en-GB" smtClean="0">
              <a:ea typeface="SimSun" charset="-122"/>
            </a:endParaRPr>
          </a:p>
        </p:txBody>
      </p:sp>
      <p:sp>
        <p:nvSpPr>
          <p:cNvPr id="368643" name="Rectangle 1"/>
          <p:cNvSpPr>
            <a:spLocks noGrp="1" noRot="1" noChangeAspect="1" noChangeArrowheads="1" noTextEdit="1"/>
          </p:cNvSpPr>
          <p:nvPr>
            <p:ph type="sldImg"/>
          </p:nvPr>
        </p:nvSpPr>
        <p:spPr>
          <a:xfrm>
            <a:off x="1109663" y="803275"/>
            <a:ext cx="5351462" cy="4013200"/>
          </a:xfrm>
          <a:solidFill>
            <a:srgbClr val="FFFFFF"/>
          </a:solidFill>
          <a:ln/>
        </p:spPr>
      </p:sp>
      <p:sp>
        <p:nvSpPr>
          <p:cNvPr id="368644" name="Rectangle 2"/>
          <p:cNvSpPr>
            <a:spLocks noGrp="1" noChangeArrowheads="1"/>
          </p:cNvSpPr>
          <p:nvPr>
            <p:ph type="body" idx="1"/>
          </p:nvPr>
        </p:nvSpPr>
        <p:spPr>
          <a:xfrm>
            <a:off x="1009650" y="5086350"/>
            <a:ext cx="5549900" cy="4814888"/>
          </a:xfrm>
          <a:noFill/>
          <a:ln/>
        </p:spPr>
        <p:txBody>
          <a:bodyPr wrap="none" anchor="ctr"/>
          <a:lstStyle/>
          <a:p>
            <a:r>
              <a:rPr lang="it-IT" smtClean="0">
                <a:latin typeface="Arial" charset="0"/>
              </a:rPr>
              <a:t>Nelle imprese di dimensioni maggiori, il revisore può scegliere livelli di significatività differenti a seconda della voce di bilancio.</a:t>
            </a:r>
          </a:p>
        </p:txBody>
      </p:sp>
      <p:sp>
        <p:nvSpPr>
          <p:cNvPr id="368645" name="Text Box 3"/>
          <p:cNvSpPr txBox="1">
            <a:spLocks noChangeArrowheads="1"/>
          </p:cNvSpPr>
          <p:nvPr/>
        </p:nvSpPr>
        <p:spPr bwMode="auto">
          <a:xfrm>
            <a:off x="4289425" y="10167938"/>
            <a:ext cx="3279775" cy="536575"/>
          </a:xfrm>
          <a:prstGeom prst="rect">
            <a:avLst/>
          </a:prstGeom>
          <a:noFill/>
          <a:ln w="9525">
            <a:noFill/>
            <a:round/>
            <a:headEnd/>
            <a:tailEnd/>
          </a:ln>
        </p:spPr>
        <p:txBody>
          <a:bodyPr lIns="100020" tIns="49820" rIns="100020" bIns="49820" anchor="b"/>
          <a:lstStyle/>
          <a:p>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fld id="{845DFA56-03E7-4E5B-A623-0B403D0D944C}" type="slidenum">
              <a:rPr lang="it-IT" sz="1300">
                <a:solidFill>
                  <a:srgbClr val="000000"/>
                </a:solidFill>
              </a:rPr>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t>40</a:t>
            </a:fld>
            <a:endParaRPr lang="it-IT" sz="1300">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egnaposto immagine diapositiva 1"/>
          <p:cNvSpPr>
            <a:spLocks noGrp="1" noRot="1" noChangeAspect="1"/>
          </p:cNvSpPr>
          <p:nvPr>
            <p:ph type="sldImg"/>
          </p:nvPr>
        </p:nvSpPr>
        <p:spPr>
          <a:ln/>
        </p:spPr>
      </p:sp>
      <p:sp>
        <p:nvSpPr>
          <p:cNvPr id="35842" name="Segnaposto note 2"/>
          <p:cNvSpPr>
            <a:spLocks noGrp="1"/>
          </p:cNvSpPr>
          <p:nvPr>
            <p:ph type="body" idx="1"/>
          </p:nvPr>
        </p:nvSpPr>
        <p:spPr>
          <a:noFill/>
          <a:ln/>
        </p:spPr>
        <p:txBody>
          <a:bodyPr/>
          <a:lstStyle/>
          <a:p>
            <a:r>
              <a:rPr lang="it-IT" smtClean="0">
                <a:solidFill>
                  <a:srgbClr val="262626"/>
                </a:solidFill>
                <a:latin typeface="Arial" charset="0"/>
                <a:ea typeface="MS PGothic"/>
                <a:cs typeface="MS PGothic"/>
              </a:rPr>
              <a:t>Esempio: incarico presso un gruppo che redige il bilancio consolidato. </a:t>
            </a:r>
            <a:r>
              <a:rPr lang="it-IT" smtClean="0">
                <a:latin typeface="Arial" charset="0"/>
              </a:rPr>
              <a:t>Occorre valutare la presenza di numerose partecipazioni estere e la disponibilità di collaboratori presso tali Paesi.</a:t>
            </a:r>
          </a:p>
        </p:txBody>
      </p:sp>
      <p:sp>
        <p:nvSpPr>
          <p:cNvPr id="4" name="Segnaposto numero diapositiva 3"/>
          <p:cNvSpPr>
            <a:spLocks noGrp="1"/>
          </p:cNvSpPr>
          <p:nvPr>
            <p:ph type="sldNum" sz="quarter" idx="5"/>
          </p:nvPr>
        </p:nvSpPr>
        <p:spPr/>
        <p:txBody>
          <a:bodyPr/>
          <a:lstStyle/>
          <a:p>
            <a:pPr>
              <a:defRPr/>
            </a:pPr>
            <a:fld id="{7B8320BB-7804-4B95-9C3F-BEE15D3BD730}" type="slidenum">
              <a:rPr lang="it-IT" smtClean="0"/>
              <a:pPr>
                <a:defRPr/>
              </a:pPr>
              <a:t>5</a:t>
            </a:fld>
            <a:endParaRPr lang="it-IT"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p:txBody>
          <a:bodyPr/>
          <a:lstStyle/>
          <a:p>
            <a:pPr>
              <a:defRPr/>
            </a:pPr>
            <a:fld id="{965E0CEB-0F51-452A-9F9C-05DE2797E0F3}" type="slidenum">
              <a:rPr lang="en-GB" smtClean="0">
                <a:ea typeface="SimSun" charset="-122"/>
              </a:rPr>
              <a:pPr>
                <a:defRPr/>
              </a:pPr>
              <a:t>41</a:t>
            </a:fld>
            <a:endParaRPr lang="en-GB" smtClean="0">
              <a:ea typeface="SimSun" charset="-122"/>
            </a:endParaRPr>
          </a:p>
        </p:txBody>
      </p:sp>
      <p:sp>
        <p:nvSpPr>
          <p:cNvPr id="370691" name="Rectangle 1"/>
          <p:cNvSpPr>
            <a:spLocks noGrp="1" noRot="1" noChangeAspect="1" noChangeArrowheads="1" noTextEdit="1"/>
          </p:cNvSpPr>
          <p:nvPr>
            <p:ph type="sldImg"/>
          </p:nvPr>
        </p:nvSpPr>
        <p:spPr>
          <a:xfrm>
            <a:off x="1109663" y="803275"/>
            <a:ext cx="5351462" cy="4013200"/>
          </a:xfrm>
          <a:solidFill>
            <a:srgbClr val="FFFFFF"/>
          </a:solidFill>
          <a:ln/>
        </p:spPr>
      </p:sp>
      <p:sp>
        <p:nvSpPr>
          <p:cNvPr id="370692" name="Rectangle 2"/>
          <p:cNvSpPr>
            <a:spLocks noGrp="1" noChangeArrowheads="1"/>
          </p:cNvSpPr>
          <p:nvPr>
            <p:ph type="body" idx="1"/>
          </p:nvPr>
        </p:nvSpPr>
        <p:spPr>
          <a:xfrm>
            <a:off x="1009650" y="5086350"/>
            <a:ext cx="5549900" cy="4814888"/>
          </a:xfrm>
          <a:noFill/>
          <a:ln/>
        </p:spPr>
        <p:txBody>
          <a:bodyPr wrap="none" anchor="ctr"/>
          <a:lstStyle/>
          <a:p>
            <a:r>
              <a:rPr lang="it-IT" smtClean="0">
                <a:solidFill>
                  <a:srgbClr val="000000"/>
                </a:solidFill>
                <a:latin typeface="Arial" charset="0"/>
                <a:cs typeface="Arial" charset="0"/>
              </a:rPr>
              <a:t>Dati di sintesi del bilancio (</a:t>
            </a:r>
            <a:r>
              <a:rPr lang="it-IT" smtClean="0">
                <a:latin typeface="Arial" charset="0"/>
              </a:rPr>
              <a:t>bilancio di verifica dell’esercizio in esame, situazione contabile di periodo, bozza del bilancio).</a:t>
            </a:r>
          </a:p>
          <a:p>
            <a:r>
              <a:rPr lang="it-IT" smtClean="0">
                <a:latin typeface="Arial" charset="0"/>
              </a:rPr>
              <a:t>È possibile:</a:t>
            </a:r>
          </a:p>
          <a:p>
            <a:r>
              <a:rPr lang="it-IT" smtClean="0">
                <a:latin typeface="Arial" charset="0"/>
              </a:rPr>
              <a:t>- utilizzare come valore la media dei valori ottenuti;</a:t>
            </a:r>
          </a:p>
          <a:p>
            <a:r>
              <a:rPr lang="it-IT" smtClean="0">
                <a:latin typeface="Arial" charset="0"/>
              </a:rPr>
              <a:t>- scegliere il valore che il revisore ritiene più corretto.</a:t>
            </a:r>
          </a:p>
        </p:txBody>
      </p:sp>
      <p:sp>
        <p:nvSpPr>
          <p:cNvPr id="370693" name="Text Box 3"/>
          <p:cNvSpPr txBox="1">
            <a:spLocks noChangeArrowheads="1"/>
          </p:cNvSpPr>
          <p:nvPr/>
        </p:nvSpPr>
        <p:spPr bwMode="auto">
          <a:xfrm>
            <a:off x="4289425" y="10167938"/>
            <a:ext cx="3279775" cy="536575"/>
          </a:xfrm>
          <a:prstGeom prst="rect">
            <a:avLst/>
          </a:prstGeom>
          <a:noFill/>
          <a:ln w="9525">
            <a:noFill/>
            <a:round/>
            <a:headEnd/>
            <a:tailEnd/>
          </a:ln>
        </p:spPr>
        <p:txBody>
          <a:bodyPr lIns="100020" tIns="49820" rIns="100020" bIns="49820" anchor="b"/>
          <a:lstStyle/>
          <a:p>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fld id="{DF54B0F4-79F6-427A-A0E9-6F080253302C}" type="slidenum">
              <a:rPr lang="it-IT" sz="1300">
                <a:solidFill>
                  <a:srgbClr val="000000"/>
                </a:solidFill>
              </a:rPr>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t>41</a:t>
            </a:fld>
            <a:endParaRPr lang="it-IT" sz="1300">
              <a:solidFill>
                <a:srgbClr val="000000"/>
              </a:solidFill>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p:txBody>
          <a:bodyPr/>
          <a:lstStyle/>
          <a:p>
            <a:pPr>
              <a:defRPr/>
            </a:pPr>
            <a:fld id="{730E63A5-549B-4CD6-A3F7-7CDAAA27985E}" type="slidenum">
              <a:rPr lang="en-GB" smtClean="0">
                <a:ea typeface="SimSun" charset="-122"/>
              </a:rPr>
              <a:pPr>
                <a:defRPr/>
              </a:pPr>
              <a:t>42</a:t>
            </a:fld>
            <a:endParaRPr lang="en-GB" smtClean="0">
              <a:ea typeface="SimSun" charset="-122"/>
            </a:endParaRPr>
          </a:p>
        </p:txBody>
      </p:sp>
      <p:sp>
        <p:nvSpPr>
          <p:cNvPr id="372739" name="Rectangle 1"/>
          <p:cNvSpPr>
            <a:spLocks noGrp="1" noRot="1" noChangeAspect="1" noChangeArrowheads="1" noTextEdit="1"/>
          </p:cNvSpPr>
          <p:nvPr>
            <p:ph type="sldImg"/>
          </p:nvPr>
        </p:nvSpPr>
        <p:spPr>
          <a:xfrm>
            <a:off x="1109663" y="803275"/>
            <a:ext cx="5351462" cy="4013200"/>
          </a:xfrm>
          <a:solidFill>
            <a:srgbClr val="FFFFFF"/>
          </a:solidFill>
          <a:ln/>
        </p:spPr>
      </p:sp>
      <p:sp>
        <p:nvSpPr>
          <p:cNvPr id="372740" name="Rectangle 2"/>
          <p:cNvSpPr>
            <a:spLocks noGrp="1" noChangeArrowheads="1"/>
          </p:cNvSpPr>
          <p:nvPr>
            <p:ph type="body" idx="1"/>
          </p:nvPr>
        </p:nvSpPr>
        <p:spPr>
          <a:xfrm>
            <a:off x="1009650" y="5086350"/>
            <a:ext cx="5549900" cy="4814888"/>
          </a:xfrm>
          <a:noFill/>
          <a:ln/>
        </p:spPr>
        <p:txBody>
          <a:bodyPr wrap="none" anchor="ctr"/>
          <a:lstStyle/>
          <a:p>
            <a:endParaRPr lang="en-US" smtClean="0">
              <a:latin typeface="Arial" charset="0"/>
            </a:endParaRPr>
          </a:p>
        </p:txBody>
      </p:sp>
      <p:sp>
        <p:nvSpPr>
          <p:cNvPr id="372741" name="Text Box 3"/>
          <p:cNvSpPr txBox="1">
            <a:spLocks noChangeArrowheads="1"/>
          </p:cNvSpPr>
          <p:nvPr/>
        </p:nvSpPr>
        <p:spPr bwMode="auto">
          <a:xfrm>
            <a:off x="4289425" y="10167938"/>
            <a:ext cx="3279775" cy="536575"/>
          </a:xfrm>
          <a:prstGeom prst="rect">
            <a:avLst/>
          </a:prstGeom>
          <a:noFill/>
          <a:ln w="9525">
            <a:noFill/>
            <a:round/>
            <a:headEnd/>
            <a:tailEnd/>
          </a:ln>
        </p:spPr>
        <p:txBody>
          <a:bodyPr lIns="100020" tIns="49820" rIns="100020" bIns="49820" anchor="b"/>
          <a:lstStyle/>
          <a:p>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fld id="{7C4562E7-496E-4A91-BB0D-4B36EF6938E0}" type="slidenum">
              <a:rPr lang="it-IT" sz="1300">
                <a:solidFill>
                  <a:srgbClr val="000000"/>
                </a:solidFill>
              </a:rPr>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t>42</a:t>
            </a:fld>
            <a:endParaRPr lang="it-IT" sz="1300">
              <a:solidFill>
                <a:srgbClr val="000000"/>
              </a:solidFill>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p:txBody>
          <a:bodyPr/>
          <a:lstStyle/>
          <a:p>
            <a:pPr>
              <a:defRPr/>
            </a:pPr>
            <a:fld id="{0DA48EC4-C2B7-4BCC-AB1B-A21749021074}" type="slidenum">
              <a:rPr lang="en-GB" smtClean="0">
                <a:ea typeface="SimSun" charset="-122"/>
              </a:rPr>
              <a:pPr>
                <a:defRPr/>
              </a:pPr>
              <a:t>43</a:t>
            </a:fld>
            <a:endParaRPr lang="en-GB" smtClean="0">
              <a:ea typeface="SimSun" charset="-122"/>
            </a:endParaRPr>
          </a:p>
        </p:txBody>
      </p:sp>
      <p:sp>
        <p:nvSpPr>
          <p:cNvPr id="374787" name="Rectangle 1"/>
          <p:cNvSpPr>
            <a:spLocks noGrp="1" noRot="1" noChangeAspect="1" noChangeArrowheads="1" noTextEdit="1"/>
          </p:cNvSpPr>
          <p:nvPr>
            <p:ph type="sldImg"/>
          </p:nvPr>
        </p:nvSpPr>
        <p:spPr>
          <a:xfrm>
            <a:off x="1109663" y="803275"/>
            <a:ext cx="5351462" cy="4013200"/>
          </a:xfrm>
          <a:solidFill>
            <a:srgbClr val="FFFFFF"/>
          </a:solidFill>
          <a:ln/>
        </p:spPr>
      </p:sp>
      <p:sp>
        <p:nvSpPr>
          <p:cNvPr id="374788" name="Rectangle 2"/>
          <p:cNvSpPr>
            <a:spLocks noGrp="1" noChangeArrowheads="1"/>
          </p:cNvSpPr>
          <p:nvPr>
            <p:ph type="body" idx="1"/>
          </p:nvPr>
        </p:nvSpPr>
        <p:spPr>
          <a:xfrm>
            <a:off x="1009650" y="5086350"/>
            <a:ext cx="5549900" cy="4814888"/>
          </a:xfrm>
          <a:noFill/>
          <a:ln/>
        </p:spPr>
        <p:txBody>
          <a:bodyPr wrap="none" anchor="ctr"/>
          <a:lstStyle/>
          <a:p>
            <a:endParaRPr lang="en-US" smtClean="0">
              <a:latin typeface="Arial" charset="0"/>
            </a:endParaRPr>
          </a:p>
        </p:txBody>
      </p:sp>
      <p:sp>
        <p:nvSpPr>
          <p:cNvPr id="374789" name="Text Box 3"/>
          <p:cNvSpPr txBox="1">
            <a:spLocks noChangeArrowheads="1"/>
          </p:cNvSpPr>
          <p:nvPr/>
        </p:nvSpPr>
        <p:spPr bwMode="auto">
          <a:xfrm>
            <a:off x="4289425" y="10167938"/>
            <a:ext cx="3279775" cy="536575"/>
          </a:xfrm>
          <a:prstGeom prst="rect">
            <a:avLst/>
          </a:prstGeom>
          <a:noFill/>
          <a:ln w="9525">
            <a:noFill/>
            <a:round/>
            <a:headEnd/>
            <a:tailEnd/>
          </a:ln>
        </p:spPr>
        <p:txBody>
          <a:bodyPr lIns="100020" tIns="49820" rIns="100020" bIns="49820" anchor="b"/>
          <a:lstStyle/>
          <a:p>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fld id="{B251BFA0-FD58-41C6-8E60-494991A1AAD3}" type="slidenum">
              <a:rPr lang="it-IT" sz="1300">
                <a:solidFill>
                  <a:srgbClr val="000000"/>
                </a:solidFill>
              </a:rPr>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t>43</a:t>
            </a:fld>
            <a:endParaRPr lang="it-IT" sz="1300">
              <a:solidFill>
                <a:srgbClr val="000000"/>
              </a:solidFill>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p:txBody>
          <a:bodyPr/>
          <a:lstStyle/>
          <a:p>
            <a:pPr>
              <a:defRPr/>
            </a:pPr>
            <a:fld id="{45A170ED-C5F1-4A73-945C-FF15EEE51FC0}" type="slidenum">
              <a:rPr lang="en-GB" smtClean="0">
                <a:ea typeface="SimSun" charset="-122"/>
              </a:rPr>
              <a:pPr>
                <a:defRPr/>
              </a:pPr>
              <a:t>44</a:t>
            </a:fld>
            <a:endParaRPr lang="en-GB" smtClean="0">
              <a:ea typeface="SimSun" charset="-122"/>
            </a:endParaRPr>
          </a:p>
        </p:txBody>
      </p:sp>
      <p:sp>
        <p:nvSpPr>
          <p:cNvPr id="376835" name="Rectangle 1"/>
          <p:cNvSpPr>
            <a:spLocks noGrp="1" noRot="1" noChangeAspect="1" noChangeArrowheads="1" noTextEdit="1"/>
          </p:cNvSpPr>
          <p:nvPr>
            <p:ph type="sldImg"/>
          </p:nvPr>
        </p:nvSpPr>
        <p:spPr>
          <a:xfrm>
            <a:off x="1109663" y="803275"/>
            <a:ext cx="5351462" cy="4013200"/>
          </a:xfrm>
          <a:solidFill>
            <a:srgbClr val="FFFFFF"/>
          </a:solidFill>
          <a:ln/>
        </p:spPr>
      </p:sp>
      <p:sp>
        <p:nvSpPr>
          <p:cNvPr id="376836" name="Rectangle 2"/>
          <p:cNvSpPr>
            <a:spLocks noGrp="1" noChangeArrowheads="1"/>
          </p:cNvSpPr>
          <p:nvPr>
            <p:ph type="body" idx="1"/>
          </p:nvPr>
        </p:nvSpPr>
        <p:spPr>
          <a:xfrm>
            <a:off x="1009650" y="5086350"/>
            <a:ext cx="5549900" cy="4814888"/>
          </a:xfrm>
          <a:noFill/>
          <a:ln/>
        </p:spPr>
        <p:txBody>
          <a:bodyPr wrap="none" anchor="ctr"/>
          <a:lstStyle/>
          <a:p>
            <a:endParaRPr lang="en-US" smtClean="0">
              <a:latin typeface="Arial" charset="0"/>
            </a:endParaRPr>
          </a:p>
        </p:txBody>
      </p:sp>
      <p:sp>
        <p:nvSpPr>
          <p:cNvPr id="376837" name="Text Box 3"/>
          <p:cNvSpPr txBox="1">
            <a:spLocks noChangeArrowheads="1"/>
          </p:cNvSpPr>
          <p:nvPr/>
        </p:nvSpPr>
        <p:spPr bwMode="auto">
          <a:xfrm>
            <a:off x="4289425" y="10167938"/>
            <a:ext cx="3279775" cy="536575"/>
          </a:xfrm>
          <a:prstGeom prst="rect">
            <a:avLst/>
          </a:prstGeom>
          <a:noFill/>
          <a:ln w="9525">
            <a:noFill/>
            <a:round/>
            <a:headEnd/>
            <a:tailEnd/>
          </a:ln>
        </p:spPr>
        <p:txBody>
          <a:bodyPr lIns="100020" tIns="49820" rIns="100020" bIns="49820" anchor="b"/>
          <a:lstStyle/>
          <a:p>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fld id="{5A3248B4-E2E8-4F92-A1EF-4693B75D1160}" type="slidenum">
              <a:rPr lang="it-IT" sz="1300">
                <a:solidFill>
                  <a:srgbClr val="000000"/>
                </a:solidFill>
              </a:rPr>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t>44</a:t>
            </a:fld>
            <a:endParaRPr lang="it-IT" sz="1300">
              <a:solidFill>
                <a:srgbClr val="000000"/>
              </a:solidFill>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p:txBody>
          <a:bodyPr/>
          <a:lstStyle/>
          <a:p>
            <a:pPr>
              <a:defRPr/>
            </a:pPr>
            <a:fld id="{DA42932A-CB51-40D1-8F10-2EA843B34BA3}" type="slidenum">
              <a:rPr lang="en-GB" smtClean="0">
                <a:ea typeface="SimSun" charset="-122"/>
              </a:rPr>
              <a:pPr>
                <a:defRPr/>
              </a:pPr>
              <a:t>45</a:t>
            </a:fld>
            <a:endParaRPr lang="en-GB" smtClean="0">
              <a:ea typeface="SimSun" charset="-122"/>
            </a:endParaRPr>
          </a:p>
        </p:txBody>
      </p:sp>
      <p:sp>
        <p:nvSpPr>
          <p:cNvPr id="378883" name="Rectangle 1"/>
          <p:cNvSpPr>
            <a:spLocks noGrp="1" noRot="1" noChangeAspect="1" noChangeArrowheads="1" noTextEdit="1"/>
          </p:cNvSpPr>
          <p:nvPr>
            <p:ph type="sldImg"/>
          </p:nvPr>
        </p:nvSpPr>
        <p:spPr>
          <a:xfrm>
            <a:off x="1109663" y="803275"/>
            <a:ext cx="5351462" cy="4013200"/>
          </a:xfrm>
          <a:solidFill>
            <a:srgbClr val="FFFFFF"/>
          </a:solidFill>
          <a:ln/>
        </p:spPr>
      </p:sp>
      <p:sp>
        <p:nvSpPr>
          <p:cNvPr id="378884" name="Rectangle 2"/>
          <p:cNvSpPr>
            <a:spLocks noGrp="1" noChangeArrowheads="1"/>
          </p:cNvSpPr>
          <p:nvPr>
            <p:ph type="body" idx="1"/>
          </p:nvPr>
        </p:nvSpPr>
        <p:spPr>
          <a:xfrm>
            <a:off x="1009650" y="5086350"/>
            <a:ext cx="5549900" cy="4814888"/>
          </a:xfrm>
          <a:noFill/>
          <a:ln/>
        </p:spPr>
        <p:txBody>
          <a:bodyPr wrap="none" anchor="ctr"/>
          <a:lstStyle/>
          <a:p>
            <a:endParaRPr lang="en-US" smtClean="0">
              <a:latin typeface="Arial" charset="0"/>
            </a:endParaRPr>
          </a:p>
        </p:txBody>
      </p:sp>
      <p:sp>
        <p:nvSpPr>
          <p:cNvPr id="378885" name="Text Box 3"/>
          <p:cNvSpPr txBox="1">
            <a:spLocks noChangeArrowheads="1"/>
          </p:cNvSpPr>
          <p:nvPr/>
        </p:nvSpPr>
        <p:spPr bwMode="auto">
          <a:xfrm>
            <a:off x="4289425" y="10167938"/>
            <a:ext cx="3279775" cy="536575"/>
          </a:xfrm>
          <a:prstGeom prst="rect">
            <a:avLst/>
          </a:prstGeom>
          <a:noFill/>
          <a:ln w="9525">
            <a:noFill/>
            <a:round/>
            <a:headEnd/>
            <a:tailEnd/>
          </a:ln>
        </p:spPr>
        <p:txBody>
          <a:bodyPr lIns="100020" tIns="49820" rIns="100020" bIns="49820" anchor="b"/>
          <a:lstStyle/>
          <a:p>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fld id="{0427D84F-8EAB-42B9-976C-8CFC62C6BC0B}" type="slidenum">
              <a:rPr lang="it-IT" sz="1300">
                <a:solidFill>
                  <a:srgbClr val="000000"/>
                </a:solidFill>
              </a:rPr>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t>45</a:t>
            </a:fld>
            <a:endParaRPr lang="it-IT" sz="1300">
              <a:solidFill>
                <a:srgbClr val="000000"/>
              </a:solidFill>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p:txBody>
          <a:bodyPr/>
          <a:lstStyle/>
          <a:p>
            <a:pPr>
              <a:defRPr/>
            </a:pPr>
            <a:fld id="{3109BCE8-E170-415D-ABCB-9FC009461F67}" type="slidenum">
              <a:rPr lang="en-GB" smtClean="0">
                <a:ea typeface="SimSun" charset="-122"/>
              </a:rPr>
              <a:pPr>
                <a:defRPr/>
              </a:pPr>
              <a:t>46</a:t>
            </a:fld>
            <a:endParaRPr lang="en-GB" smtClean="0">
              <a:ea typeface="SimSun" charset="-122"/>
            </a:endParaRPr>
          </a:p>
        </p:txBody>
      </p:sp>
      <p:sp>
        <p:nvSpPr>
          <p:cNvPr id="380931" name="Rectangle 1"/>
          <p:cNvSpPr>
            <a:spLocks noGrp="1" noRot="1" noChangeAspect="1" noChangeArrowheads="1" noTextEdit="1"/>
          </p:cNvSpPr>
          <p:nvPr>
            <p:ph type="sldImg"/>
          </p:nvPr>
        </p:nvSpPr>
        <p:spPr>
          <a:xfrm>
            <a:off x="1109663" y="803275"/>
            <a:ext cx="5351462" cy="4013200"/>
          </a:xfrm>
          <a:solidFill>
            <a:srgbClr val="FFFFFF"/>
          </a:solidFill>
          <a:ln/>
        </p:spPr>
      </p:sp>
      <p:sp>
        <p:nvSpPr>
          <p:cNvPr id="380932" name="Rectangle 2"/>
          <p:cNvSpPr>
            <a:spLocks noGrp="1" noChangeArrowheads="1"/>
          </p:cNvSpPr>
          <p:nvPr>
            <p:ph type="body" idx="1"/>
          </p:nvPr>
        </p:nvSpPr>
        <p:spPr>
          <a:xfrm>
            <a:off x="1009650" y="5086350"/>
            <a:ext cx="5549900" cy="4814888"/>
          </a:xfrm>
          <a:noFill/>
          <a:ln/>
        </p:spPr>
        <p:txBody>
          <a:bodyPr wrap="none" anchor="ctr"/>
          <a:lstStyle/>
          <a:p>
            <a:endParaRPr lang="en-US" smtClean="0">
              <a:latin typeface="Arial" charset="0"/>
            </a:endParaRPr>
          </a:p>
        </p:txBody>
      </p:sp>
      <p:sp>
        <p:nvSpPr>
          <p:cNvPr id="380933" name="Text Box 3"/>
          <p:cNvSpPr txBox="1">
            <a:spLocks noChangeArrowheads="1"/>
          </p:cNvSpPr>
          <p:nvPr/>
        </p:nvSpPr>
        <p:spPr bwMode="auto">
          <a:xfrm>
            <a:off x="4289425" y="10167938"/>
            <a:ext cx="3279775" cy="536575"/>
          </a:xfrm>
          <a:prstGeom prst="rect">
            <a:avLst/>
          </a:prstGeom>
          <a:noFill/>
          <a:ln w="9525">
            <a:noFill/>
            <a:round/>
            <a:headEnd/>
            <a:tailEnd/>
          </a:ln>
        </p:spPr>
        <p:txBody>
          <a:bodyPr lIns="100020" tIns="49820" rIns="100020" bIns="49820" anchor="b"/>
          <a:lstStyle/>
          <a:p>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fld id="{464B8FA4-A19B-44E2-8971-A7D260C67204}" type="slidenum">
              <a:rPr lang="it-IT" sz="1300">
                <a:solidFill>
                  <a:srgbClr val="000000"/>
                </a:solidFill>
              </a:rPr>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t>46</a:t>
            </a:fld>
            <a:endParaRPr lang="it-IT" sz="1300">
              <a:solidFill>
                <a:srgbClr val="000000"/>
              </a:solidFill>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p:txBody>
          <a:bodyPr/>
          <a:lstStyle/>
          <a:p>
            <a:pPr>
              <a:defRPr/>
            </a:pPr>
            <a:fld id="{CED36A16-1CBC-4FAE-982D-AD73B9AA58B8}" type="slidenum">
              <a:rPr lang="en-GB" smtClean="0">
                <a:ea typeface="SimSun" charset="-122"/>
              </a:rPr>
              <a:pPr>
                <a:defRPr/>
              </a:pPr>
              <a:t>47</a:t>
            </a:fld>
            <a:endParaRPr lang="en-GB" smtClean="0">
              <a:ea typeface="SimSun" charset="-122"/>
            </a:endParaRPr>
          </a:p>
        </p:txBody>
      </p:sp>
      <p:sp>
        <p:nvSpPr>
          <p:cNvPr id="382979" name="Rectangle 1"/>
          <p:cNvSpPr>
            <a:spLocks noGrp="1" noRot="1" noChangeAspect="1" noChangeArrowheads="1" noTextEdit="1"/>
          </p:cNvSpPr>
          <p:nvPr>
            <p:ph type="sldImg"/>
          </p:nvPr>
        </p:nvSpPr>
        <p:spPr>
          <a:xfrm>
            <a:off x="1109663" y="803275"/>
            <a:ext cx="5351462" cy="4013200"/>
          </a:xfrm>
          <a:solidFill>
            <a:srgbClr val="FFFFFF"/>
          </a:solidFill>
          <a:ln/>
        </p:spPr>
      </p:sp>
      <p:sp>
        <p:nvSpPr>
          <p:cNvPr id="382980" name="Rectangle 2"/>
          <p:cNvSpPr>
            <a:spLocks noGrp="1" noChangeArrowheads="1"/>
          </p:cNvSpPr>
          <p:nvPr>
            <p:ph type="body" idx="1"/>
          </p:nvPr>
        </p:nvSpPr>
        <p:spPr>
          <a:xfrm>
            <a:off x="1009650" y="5086350"/>
            <a:ext cx="5549900" cy="4814888"/>
          </a:xfrm>
          <a:noFill/>
          <a:ln/>
        </p:spPr>
        <p:txBody>
          <a:bodyPr wrap="none" anchor="ctr"/>
          <a:lstStyle/>
          <a:p>
            <a:endParaRPr lang="en-US" smtClean="0">
              <a:latin typeface="Arial" charset="0"/>
            </a:endParaRPr>
          </a:p>
        </p:txBody>
      </p:sp>
      <p:sp>
        <p:nvSpPr>
          <p:cNvPr id="382981" name="Text Box 3"/>
          <p:cNvSpPr txBox="1">
            <a:spLocks noChangeArrowheads="1"/>
          </p:cNvSpPr>
          <p:nvPr/>
        </p:nvSpPr>
        <p:spPr bwMode="auto">
          <a:xfrm>
            <a:off x="4289425" y="10167938"/>
            <a:ext cx="3279775" cy="536575"/>
          </a:xfrm>
          <a:prstGeom prst="rect">
            <a:avLst/>
          </a:prstGeom>
          <a:noFill/>
          <a:ln w="9525">
            <a:noFill/>
            <a:round/>
            <a:headEnd/>
            <a:tailEnd/>
          </a:ln>
        </p:spPr>
        <p:txBody>
          <a:bodyPr lIns="100020" tIns="49820" rIns="100020" bIns="49820" anchor="b"/>
          <a:lstStyle/>
          <a:p>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fld id="{2A84F057-4DD2-4067-B01E-16B6EDB6F713}" type="slidenum">
              <a:rPr lang="it-IT" sz="1300">
                <a:solidFill>
                  <a:srgbClr val="000000"/>
                </a:solidFill>
              </a:rPr>
              <a:pPr algn="r">
                <a:tabLst>
                  <a:tab pos="0" algn="l"/>
                  <a:tab pos="965200" algn="l"/>
                  <a:tab pos="1930400" algn="l"/>
                  <a:tab pos="2897188" algn="l"/>
                  <a:tab pos="3862388" algn="l"/>
                  <a:tab pos="4829175" algn="l"/>
                  <a:tab pos="5794375" algn="l"/>
                  <a:tab pos="6761163" algn="l"/>
                  <a:tab pos="7726363" algn="l"/>
                  <a:tab pos="8693150" algn="l"/>
                  <a:tab pos="9658350" algn="l"/>
                  <a:tab pos="10625138" algn="l"/>
                </a:tabLst>
              </a:pPr>
              <a:t>47</a:t>
            </a:fld>
            <a:endParaRPr lang="it-IT" sz="1300">
              <a:solidFill>
                <a:srgbClr val="000000"/>
              </a:solidFill>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49" name="Segnaposto immagine diapositiva 1"/>
          <p:cNvSpPr>
            <a:spLocks noGrp="1" noRot="1" noChangeAspect="1"/>
          </p:cNvSpPr>
          <p:nvPr>
            <p:ph type="sldImg"/>
          </p:nvPr>
        </p:nvSpPr>
        <p:spPr>
          <a:ln/>
        </p:spPr>
      </p:sp>
      <p:sp>
        <p:nvSpPr>
          <p:cNvPr id="386050" name="Segnaposto note 2"/>
          <p:cNvSpPr>
            <a:spLocks noGrp="1"/>
          </p:cNvSpPr>
          <p:nvPr>
            <p:ph type="body" idx="1"/>
          </p:nvPr>
        </p:nvSpPr>
        <p:spPr>
          <a:noFill/>
          <a:ln/>
        </p:spPr>
        <p:txBody>
          <a:bodyPr/>
          <a:lstStyle/>
          <a:p>
            <a:r>
              <a:rPr lang="it-IT" smtClean="0">
                <a:latin typeface="Arial" charset="0"/>
              </a:rPr>
              <a:t>L’abrogato art. 2409-</a:t>
            </a:r>
            <a:r>
              <a:rPr lang="it-IT" i="1" smtClean="0">
                <a:latin typeface="Arial" charset="0"/>
              </a:rPr>
              <a:t>ter</a:t>
            </a:r>
            <a:r>
              <a:rPr lang="it-IT" smtClean="0">
                <a:latin typeface="Arial" charset="0"/>
              </a:rPr>
              <a:t> c.c. presentava le funzioni del revisore secondo una logica cronologica, mentre l’attuale art. 14 del DLgs. 39/2010 presenta le funzioni del revisore legale partendo dall’obiettivo e dal risultato del controllo. </a:t>
            </a:r>
          </a:p>
        </p:txBody>
      </p:sp>
      <p:sp>
        <p:nvSpPr>
          <p:cNvPr id="4" name="Segnaposto numero diapositiva 3"/>
          <p:cNvSpPr>
            <a:spLocks noGrp="1"/>
          </p:cNvSpPr>
          <p:nvPr>
            <p:ph type="sldNum" sz="quarter" idx="5"/>
          </p:nvPr>
        </p:nvSpPr>
        <p:spPr/>
        <p:txBody>
          <a:bodyPr/>
          <a:lstStyle/>
          <a:p>
            <a:pPr>
              <a:defRPr/>
            </a:pPr>
            <a:fld id="{40799D67-9D65-446A-B65E-FD82110F36E1}" type="slidenum">
              <a:rPr lang="it-IT" smtClean="0"/>
              <a:pPr>
                <a:defRPr/>
              </a:pPr>
              <a:t>49</a:t>
            </a:fld>
            <a:endParaRPr lang="it-IT"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8097" name="Segnaposto immagine diapositiva 1"/>
          <p:cNvSpPr>
            <a:spLocks noGrp="1" noRot="1" noChangeAspect="1"/>
          </p:cNvSpPr>
          <p:nvPr>
            <p:ph type="sldImg"/>
          </p:nvPr>
        </p:nvSpPr>
        <p:spPr>
          <a:ln/>
        </p:spPr>
      </p:sp>
      <p:sp>
        <p:nvSpPr>
          <p:cNvPr id="388098" name="Segnaposto note 2"/>
          <p:cNvSpPr>
            <a:spLocks noGrp="1"/>
          </p:cNvSpPr>
          <p:nvPr>
            <p:ph type="body" idx="1"/>
          </p:nvPr>
        </p:nvSpPr>
        <p:spPr>
          <a:noFill/>
          <a:ln/>
        </p:spPr>
        <p:txBody>
          <a:bodyPr/>
          <a:lstStyle/>
          <a:p>
            <a:r>
              <a:rPr lang="it-IT" smtClean="0">
                <a:latin typeface="Arial" charset="0"/>
              </a:rPr>
              <a:t>Secondo Assonime (circ. 3.5.2010 n. 16), questa modifica risponde probabilmente all’intento di rendere flessibile il parametro di controllo al fine della sua implementazione con i principi di revisione internazionali.</a:t>
            </a:r>
            <a:endParaRPr lang="it-IT" smtClean="0">
              <a:solidFill>
                <a:srgbClr val="262626"/>
              </a:solidFill>
              <a:latin typeface="Arial" charset="0"/>
              <a:ea typeface="MS PGothic"/>
              <a:cs typeface="MS PGothic"/>
            </a:endParaRPr>
          </a:p>
        </p:txBody>
      </p:sp>
      <p:sp>
        <p:nvSpPr>
          <p:cNvPr id="4" name="Segnaposto numero diapositiva 3"/>
          <p:cNvSpPr>
            <a:spLocks noGrp="1"/>
          </p:cNvSpPr>
          <p:nvPr>
            <p:ph type="sldNum" sz="quarter" idx="5"/>
          </p:nvPr>
        </p:nvSpPr>
        <p:spPr/>
        <p:txBody>
          <a:bodyPr/>
          <a:lstStyle/>
          <a:p>
            <a:pPr>
              <a:defRPr/>
            </a:pPr>
            <a:fld id="{83E329FF-9AB2-4098-982A-44E566D7EDFC}" type="slidenum">
              <a:rPr lang="it-IT" smtClean="0"/>
              <a:pPr>
                <a:defRPr/>
              </a:pPr>
              <a:t>50</a:t>
            </a:fld>
            <a:endParaRPr lang="it-IT"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145" name="Segnaposto immagine diapositiva 1"/>
          <p:cNvSpPr>
            <a:spLocks noGrp="1" noRot="1" noChangeAspect="1"/>
          </p:cNvSpPr>
          <p:nvPr>
            <p:ph type="sldImg"/>
          </p:nvPr>
        </p:nvSpPr>
        <p:spPr>
          <a:ln/>
        </p:spPr>
      </p:sp>
      <p:sp>
        <p:nvSpPr>
          <p:cNvPr id="390146" name="Segnaposto note 2"/>
          <p:cNvSpPr>
            <a:spLocks noGrp="1"/>
          </p:cNvSpPr>
          <p:nvPr>
            <p:ph type="body" idx="1"/>
          </p:nvPr>
        </p:nvSpPr>
        <p:spPr>
          <a:noFill/>
          <a:ln/>
        </p:spPr>
        <p:txBody>
          <a:bodyPr/>
          <a:lstStyle/>
          <a:p>
            <a:r>
              <a:rPr lang="it-IT" smtClean="0">
                <a:latin typeface="Arial" charset="0"/>
              </a:rPr>
              <a:t>Secondo Assonime (circ. Assonime 3.5.2010 n. 16), il controllo sulla contabilità non deve essere effettuato in un momento determinato, ma secondo una periodicità definita dal revisore in base alle esigenze della situazione concreta. </a:t>
            </a:r>
          </a:p>
        </p:txBody>
      </p:sp>
      <p:sp>
        <p:nvSpPr>
          <p:cNvPr id="4" name="Segnaposto numero diapositiva 3"/>
          <p:cNvSpPr>
            <a:spLocks noGrp="1"/>
          </p:cNvSpPr>
          <p:nvPr>
            <p:ph type="sldNum" sz="quarter" idx="5"/>
          </p:nvPr>
        </p:nvSpPr>
        <p:spPr/>
        <p:txBody>
          <a:bodyPr/>
          <a:lstStyle/>
          <a:p>
            <a:pPr>
              <a:defRPr/>
            </a:pPr>
            <a:fld id="{44FB5C63-EB7E-41D7-A793-76847B07F912}" type="slidenum">
              <a:rPr lang="it-IT" smtClean="0"/>
              <a:pPr>
                <a:defRPr/>
              </a:pPr>
              <a:t>51</a:t>
            </a:fld>
            <a:endParaRPr lang="it-IT"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egnaposto immagine diapositiva 1"/>
          <p:cNvSpPr>
            <a:spLocks noGrp="1" noRot="1" noChangeAspect="1"/>
          </p:cNvSpPr>
          <p:nvPr>
            <p:ph type="sldImg"/>
          </p:nvPr>
        </p:nvSpPr>
        <p:spPr>
          <a:ln/>
        </p:spPr>
      </p:sp>
      <p:sp>
        <p:nvSpPr>
          <p:cNvPr id="37890" name="Segnaposto note 2"/>
          <p:cNvSpPr>
            <a:spLocks noGrp="1"/>
          </p:cNvSpPr>
          <p:nvPr>
            <p:ph type="body" idx="1"/>
          </p:nvPr>
        </p:nvSpPr>
        <p:spPr>
          <a:noFill/>
          <a:ln/>
        </p:spPr>
        <p:txBody>
          <a:bodyPr/>
          <a:lstStyle/>
          <a:p>
            <a:pPr algn="just" eaLnBrk="1" hangingPunct="1"/>
            <a:r>
              <a:rPr lang="it-IT" smtClean="0">
                <a:solidFill>
                  <a:srgbClr val="262626"/>
                </a:solidFill>
                <a:latin typeface="Arial" charset="0"/>
                <a:ea typeface="MS PGothic"/>
                <a:cs typeface="MS PGothic"/>
              </a:rPr>
              <a:t>Generalmente le valutazioni sono documentate attraverso la compilazione di questionari contenenti una lista di domande.</a:t>
            </a:r>
          </a:p>
        </p:txBody>
      </p:sp>
      <p:sp>
        <p:nvSpPr>
          <p:cNvPr id="4" name="Segnaposto numero diapositiva 3"/>
          <p:cNvSpPr>
            <a:spLocks noGrp="1"/>
          </p:cNvSpPr>
          <p:nvPr>
            <p:ph type="sldNum" sz="quarter" idx="5"/>
          </p:nvPr>
        </p:nvSpPr>
        <p:spPr/>
        <p:txBody>
          <a:bodyPr/>
          <a:lstStyle/>
          <a:p>
            <a:pPr>
              <a:defRPr/>
            </a:pPr>
            <a:fld id="{C40BA1C4-2336-4918-A16F-C351532D51DC}" type="slidenum">
              <a:rPr lang="it-IT" smtClean="0"/>
              <a:pPr>
                <a:defRPr/>
              </a:pPr>
              <a:t>6</a:t>
            </a:fld>
            <a:endParaRPr lang="it-IT"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313" name="Segnaposto immagine diapositiva 1"/>
          <p:cNvSpPr>
            <a:spLocks noGrp="1" noRot="1" noChangeAspect="1"/>
          </p:cNvSpPr>
          <p:nvPr>
            <p:ph type="sldImg"/>
          </p:nvPr>
        </p:nvSpPr>
        <p:spPr>
          <a:ln/>
        </p:spPr>
      </p:sp>
      <p:sp>
        <p:nvSpPr>
          <p:cNvPr id="397314" name="Segnaposto note 2"/>
          <p:cNvSpPr>
            <a:spLocks noGrp="1"/>
          </p:cNvSpPr>
          <p:nvPr>
            <p:ph type="body" idx="1"/>
          </p:nvPr>
        </p:nvSpPr>
        <p:spPr>
          <a:noFill/>
          <a:ln/>
        </p:spPr>
        <p:txBody>
          <a:bodyPr/>
          <a:lstStyle/>
          <a:p>
            <a:r>
              <a:rPr lang="it-IT" smtClean="0">
                <a:latin typeface="Arial" charset="0"/>
              </a:rPr>
              <a:t>Nelle PMI non si dispone, in genere, di situazioni periodiche complessive, quindi l’attenzione sarà posta sugli andamenti di indicatori contabili o gestionali significativi (fatturato, costo del lavoro, ecc.).</a:t>
            </a:r>
          </a:p>
          <a:p>
            <a:endParaRPr lang="it-IT" smtClean="0">
              <a:latin typeface="Arial" charset="0"/>
            </a:endParaRPr>
          </a:p>
        </p:txBody>
      </p:sp>
      <p:sp>
        <p:nvSpPr>
          <p:cNvPr id="4" name="Segnaposto numero diapositiva 3"/>
          <p:cNvSpPr>
            <a:spLocks noGrp="1"/>
          </p:cNvSpPr>
          <p:nvPr>
            <p:ph type="sldNum" sz="quarter" idx="5"/>
          </p:nvPr>
        </p:nvSpPr>
        <p:spPr/>
        <p:txBody>
          <a:bodyPr/>
          <a:lstStyle/>
          <a:p>
            <a:pPr>
              <a:defRPr/>
            </a:pPr>
            <a:fld id="{61C35D42-E2F3-4F43-B9DF-5FAF2085836E}" type="slidenum">
              <a:rPr lang="it-IT" smtClean="0"/>
              <a:pPr>
                <a:defRPr/>
              </a:pPr>
              <a:t>57</a:t>
            </a:fld>
            <a:endParaRPr lang="it-IT"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0385" name="Segnaposto immagine diapositiva 1"/>
          <p:cNvSpPr>
            <a:spLocks noGrp="1" noRot="1" noChangeAspect="1"/>
          </p:cNvSpPr>
          <p:nvPr>
            <p:ph type="sldImg"/>
          </p:nvPr>
        </p:nvSpPr>
        <p:spPr>
          <a:ln/>
        </p:spPr>
      </p:sp>
      <p:sp>
        <p:nvSpPr>
          <p:cNvPr id="400386" name="Segnaposto note 2"/>
          <p:cNvSpPr>
            <a:spLocks noGrp="1"/>
          </p:cNvSpPr>
          <p:nvPr>
            <p:ph type="body" idx="1"/>
          </p:nvPr>
        </p:nvSpPr>
        <p:spPr>
          <a:noFill/>
          <a:ln/>
        </p:spPr>
        <p:txBody>
          <a:bodyPr/>
          <a:lstStyle/>
          <a:p>
            <a:r>
              <a:rPr lang="it-IT" smtClean="0">
                <a:latin typeface="Arial" charset="0"/>
              </a:rPr>
              <a:t>Il colloquio con la direzione consente al revisore di identificare eventuali problematiche che influenzeranno la redazione del bilancio d’esercizio.</a:t>
            </a:r>
          </a:p>
          <a:p>
            <a:r>
              <a:rPr lang="it-IT" smtClean="0">
                <a:latin typeface="Arial" charset="0"/>
              </a:rPr>
              <a:t>I colloqui sono ancora più importanti nel caso di amministratore unico in quanto:</a:t>
            </a:r>
          </a:p>
          <a:p>
            <a:r>
              <a:rPr lang="it-IT" smtClean="0">
                <a:latin typeface="Arial" charset="0"/>
              </a:rPr>
              <a:t>- non è possibile verificare il libro dell’organo amministrativo in quanto non istituito;</a:t>
            </a:r>
          </a:p>
          <a:p>
            <a:r>
              <a:rPr lang="it-IT" smtClean="0">
                <a:latin typeface="Arial" charset="0"/>
              </a:rPr>
              <a:t>- non è possibile effettuare un controllo concomitante partecipando alle riunioni decisorie.</a:t>
            </a:r>
          </a:p>
        </p:txBody>
      </p:sp>
      <p:sp>
        <p:nvSpPr>
          <p:cNvPr id="4" name="Segnaposto numero diapositiva 3"/>
          <p:cNvSpPr>
            <a:spLocks noGrp="1"/>
          </p:cNvSpPr>
          <p:nvPr>
            <p:ph type="sldNum" sz="quarter" idx="5"/>
          </p:nvPr>
        </p:nvSpPr>
        <p:spPr/>
        <p:txBody>
          <a:bodyPr/>
          <a:lstStyle/>
          <a:p>
            <a:pPr>
              <a:defRPr/>
            </a:pPr>
            <a:fld id="{FD95158D-CC35-41CD-B142-32E19B130D79}" type="slidenum">
              <a:rPr lang="it-IT" smtClean="0"/>
              <a:pPr>
                <a:defRPr/>
              </a:pPr>
              <a:t>59</a:t>
            </a:fld>
            <a:endParaRPr lang="it-IT"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2433" name="Segnaposto immagine diapositiva 1"/>
          <p:cNvSpPr>
            <a:spLocks noGrp="1" noRot="1" noChangeAspect="1"/>
          </p:cNvSpPr>
          <p:nvPr>
            <p:ph type="sldImg"/>
          </p:nvPr>
        </p:nvSpPr>
        <p:spPr>
          <a:ln/>
        </p:spPr>
      </p:sp>
      <p:sp>
        <p:nvSpPr>
          <p:cNvPr id="402434" name="Segnaposto note 2"/>
          <p:cNvSpPr>
            <a:spLocks noGrp="1"/>
          </p:cNvSpPr>
          <p:nvPr>
            <p:ph type="body" idx="1"/>
          </p:nvPr>
        </p:nvSpPr>
        <p:spPr>
          <a:noFill/>
          <a:ln/>
        </p:spPr>
        <p:txBody>
          <a:bodyPr/>
          <a:lstStyle/>
          <a:p>
            <a:endParaRPr lang="en-US" smtClean="0">
              <a:latin typeface="Arial" charset="0"/>
            </a:endParaRPr>
          </a:p>
        </p:txBody>
      </p:sp>
      <p:sp>
        <p:nvSpPr>
          <p:cNvPr id="4" name="Segnaposto numero diapositiva 3"/>
          <p:cNvSpPr>
            <a:spLocks noGrp="1"/>
          </p:cNvSpPr>
          <p:nvPr>
            <p:ph type="sldNum" sz="quarter" idx="5"/>
          </p:nvPr>
        </p:nvSpPr>
        <p:spPr/>
        <p:txBody>
          <a:bodyPr/>
          <a:lstStyle/>
          <a:p>
            <a:pPr>
              <a:defRPr/>
            </a:pPr>
            <a:fld id="{9AA76AC8-9CAD-44FB-951E-60244BEB7516}" type="slidenum">
              <a:rPr lang="it-IT" smtClean="0"/>
              <a:pPr>
                <a:defRPr/>
              </a:pPr>
              <a:t>60</a:t>
            </a:fld>
            <a:endParaRPr lang="it-IT"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481" name="Segnaposto immagine diapositiva 1"/>
          <p:cNvSpPr>
            <a:spLocks noGrp="1" noRot="1" noChangeAspect="1"/>
          </p:cNvSpPr>
          <p:nvPr>
            <p:ph type="sldImg"/>
          </p:nvPr>
        </p:nvSpPr>
        <p:spPr>
          <a:ln/>
        </p:spPr>
      </p:sp>
      <p:sp>
        <p:nvSpPr>
          <p:cNvPr id="404482" name="Segnaposto note 2"/>
          <p:cNvSpPr>
            <a:spLocks noGrp="1"/>
          </p:cNvSpPr>
          <p:nvPr>
            <p:ph type="body" idx="1"/>
          </p:nvPr>
        </p:nvSpPr>
        <p:spPr>
          <a:noFill/>
          <a:ln/>
        </p:spPr>
        <p:txBody>
          <a:bodyPr/>
          <a:lstStyle/>
          <a:p>
            <a:endParaRPr lang="en-US" smtClean="0">
              <a:latin typeface="Arial" charset="0"/>
            </a:endParaRPr>
          </a:p>
        </p:txBody>
      </p:sp>
      <p:sp>
        <p:nvSpPr>
          <p:cNvPr id="4" name="Segnaposto numero diapositiva 3"/>
          <p:cNvSpPr>
            <a:spLocks noGrp="1"/>
          </p:cNvSpPr>
          <p:nvPr>
            <p:ph type="sldNum" sz="quarter" idx="5"/>
          </p:nvPr>
        </p:nvSpPr>
        <p:spPr/>
        <p:txBody>
          <a:bodyPr/>
          <a:lstStyle/>
          <a:p>
            <a:pPr>
              <a:defRPr/>
            </a:pPr>
            <a:fld id="{BB92CD3E-67A2-445B-9BA8-369A0082F1F2}" type="slidenum">
              <a:rPr lang="it-IT" smtClean="0"/>
              <a:pPr>
                <a:defRPr/>
              </a:pPr>
              <a:t>61</a:t>
            </a:fld>
            <a:endParaRPr lang="it-IT"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29" name="Segnaposto immagine diapositiva 1"/>
          <p:cNvSpPr>
            <a:spLocks noGrp="1" noRot="1" noChangeAspect="1"/>
          </p:cNvSpPr>
          <p:nvPr>
            <p:ph type="sldImg"/>
          </p:nvPr>
        </p:nvSpPr>
        <p:spPr>
          <a:ln/>
        </p:spPr>
      </p:sp>
      <p:sp>
        <p:nvSpPr>
          <p:cNvPr id="304130" name="Segnaposto note 2"/>
          <p:cNvSpPr>
            <a:spLocks noGrp="1"/>
          </p:cNvSpPr>
          <p:nvPr>
            <p:ph type="body" idx="1"/>
          </p:nvPr>
        </p:nvSpPr>
        <p:spPr>
          <a:noFill/>
          <a:ln/>
        </p:spPr>
        <p:txBody>
          <a:bodyPr/>
          <a:lstStyle/>
          <a:p>
            <a:endParaRPr lang="en-US" smtClean="0">
              <a:latin typeface="Arial" charset="0"/>
            </a:endParaRPr>
          </a:p>
        </p:txBody>
      </p:sp>
      <p:sp>
        <p:nvSpPr>
          <p:cNvPr id="4" name="Segnaposto numero diapositiva 3"/>
          <p:cNvSpPr>
            <a:spLocks noGrp="1"/>
          </p:cNvSpPr>
          <p:nvPr>
            <p:ph type="sldNum" sz="quarter" idx="5"/>
          </p:nvPr>
        </p:nvSpPr>
        <p:spPr/>
        <p:txBody>
          <a:bodyPr/>
          <a:lstStyle/>
          <a:p>
            <a:pPr>
              <a:defRPr/>
            </a:pPr>
            <a:fld id="{16DC0554-00E3-4EC9-A280-BACD3537B82B}" type="slidenum">
              <a:rPr lang="it-IT" smtClean="0"/>
              <a:pPr>
                <a:defRPr/>
              </a:pPr>
              <a:t>7</a:t>
            </a:fld>
            <a:endParaRPr lang="it-IT"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1" name="Segnaposto immagine diapositiva 1"/>
          <p:cNvSpPr>
            <a:spLocks noGrp="1" noRot="1" noChangeAspect="1"/>
          </p:cNvSpPr>
          <p:nvPr>
            <p:ph type="sldImg"/>
          </p:nvPr>
        </p:nvSpPr>
        <p:spPr>
          <a:ln/>
        </p:spPr>
      </p:sp>
      <p:sp>
        <p:nvSpPr>
          <p:cNvPr id="307202" name="Segnaposto note 2"/>
          <p:cNvSpPr>
            <a:spLocks noGrp="1"/>
          </p:cNvSpPr>
          <p:nvPr>
            <p:ph type="body" idx="1"/>
          </p:nvPr>
        </p:nvSpPr>
        <p:spPr>
          <a:noFill/>
          <a:ln/>
        </p:spPr>
        <p:txBody>
          <a:bodyPr/>
          <a:lstStyle/>
          <a:p>
            <a:endParaRPr lang="en-US" smtClean="0">
              <a:latin typeface="Arial" charset="0"/>
            </a:endParaRPr>
          </a:p>
        </p:txBody>
      </p:sp>
      <p:sp>
        <p:nvSpPr>
          <p:cNvPr id="4" name="Segnaposto numero diapositiva 3"/>
          <p:cNvSpPr>
            <a:spLocks noGrp="1"/>
          </p:cNvSpPr>
          <p:nvPr>
            <p:ph type="sldNum" sz="quarter" idx="5"/>
          </p:nvPr>
        </p:nvSpPr>
        <p:spPr/>
        <p:txBody>
          <a:bodyPr/>
          <a:lstStyle/>
          <a:p>
            <a:pPr>
              <a:defRPr/>
            </a:pPr>
            <a:fld id="{DD04C78C-3D57-4AA7-B06B-29C2C3D16E85}" type="slidenum">
              <a:rPr lang="it-IT" smtClean="0"/>
              <a:pPr>
                <a:defRPr/>
              </a:pPr>
              <a:t>8</a:t>
            </a:fld>
            <a:endParaRPr lang="it-IT"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1" name="Segnaposto immagine diapositiva 1"/>
          <p:cNvSpPr>
            <a:spLocks noGrp="1" noRot="1" noChangeAspect="1"/>
          </p:cNvSpPr>
          <p:nvPr>
            <p:ph type="sldImg"/>
          </p:nvPr>
        </p:nvSpPr>
        <p:spPr>
          <a:ln/>
        </p:spPr>
      </p:sp>
      <p:sp>
        <p:nvSpPr>
          <p:cNvPr id="302082" name="Segnaposto note 2"/>
          <p:cNvSpPr>
            <a:spLocks noGrp="1"/>
          </p:cNvSpPr>
          <p:nvPr>
            <p:ph type="body" idx="1"/>
          </p:nvPr>
        </p:nvSpPr>
        <p:spPr>
          <a:noFill/>
          <a:ln/>
        </p:spPr>
        <p:txBody>
          <a:bodyPr/>
          <a:lstStyle/>
          <a:p>
            <a:endParaRPr lang="en-US" smtClean="0">
              <a:latin typeface="Arial" charset="0"/>
            </a:endParaRPr>
          </a:p>
        </p:txBody>
      </p:sp>
      <p:sp>
        <p:nvSpPr>
          <p:cNvPr id="4" name="Segnaposto numero diapositiva 3"/>
          <p:cNvSpPr>
            <a:spLocks noGrp="1"/>
          </p:cNvSpPr>
          <p:nvPr>
            <p:ph type="sldNum" sz="quarter" idx="5"/>
          </p:nvPr>
        </p:nvSpPr>
        <p:spPr/>
        <p:txBody>
          <a:bodyPr/>
          <a:lstStyle/>
          <a:p>
            <a:pPr>
              <a:defRPr/>
            </a:pPr>
            <a:fld id="{7944D23E-5A09-454F-B419-4FADECBB7962}" type="slidenum">
              <a:rPr lang="it-IT" smtClean="0"/>
              <a:pPr>
                <a:defRPr/>
              </a:pPr>
              <a:t>9</a:t>
            </a:fld>
            <a:endParaRPr lang="it-IT"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3" name="Segnaposto immagine diapositiva 1"/>
          <p:cNvSpPr>
            <a:spLocks noGrp="1" noRot="1" noChangeAspect="1"/>
          </p:cNvSpPr>
          <p:nvPr>
            <p:ph type="sldImg"/>
          </p:nvPr>
        </p:nvSpPr>
        <p:spPr>
          <a:ln/>
        </p:spPr>
      </p:sp>
      <p:sp>
        <p:nvSpPr>
          <p:cNvPr id="305154" name="Segnaposto note 2"/>
          <p:cNvSpPr>
            <a:spLocks noGrp="1"/>
          </p:cNvSpPr>
          <p:nvPr>
            <p:ph type="body" idx="1"/>
          </p:nvPr>
        </p:nvSpPr>
        <p:spPr>
          <a:noFill/>
          <a:ln/>
        </p:spPr>
        <p:txBody>
          <a:bodyPr/>
          <a:lstStyle/>
          <a:p>
            <a:endParaRPr lang="en-US" smtClean="0">
              <a:latin typeface="Arial" charset="0"/>
            </a:endParaRPr>
          </a:p>
        </p:txBody>
      </p:sp>
      <p:sp>
        <p:nvSpPr>
          <p:cNvPr id="4" name="Segnaposto numero diapositiva 3"/>
          <p:cNvSpPr>
            <a:spLocks noGrp="1"/>
          </p:cNvSpPr>
          <p:nvPr>
            <p:ph type="sldNum" sz="quarter" idx="5"/>
          </p:nvPr>
        </p:nvSpPr>
        <p:spPr/>
        <p:txBody>
          <a:bodyPr/>
          <a:lstStyle/>
          <a:p>
            <a:pPr>
              <a:defRPr/>
            </a:pPr>
            <a:fld id="{336DA29B-95FE-45EF-9748-2BC768B35C0E}" type="slidenum">
              <a:rPr lang="it-IT" smtClean="0"/>
              <a:pPr>
                <a:defRPr/>
              </a:pPr>
              <a:t>10</a:t>
            </a:fld>
            <a:endParaRPr lang="it-IT"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B0823B42-F98C-4F09-A8C7-14AD312E9933}" type="slidenum">
              <a:rPr lang="it-IT"/>
              <a:pPr>
                <a:defRPr/>
              </a:pPr>
              <a:t>‹#›</a:t>
            </a:fld>
            <a:endParaRPr lang="it-IT"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5C212942-87E4-49D1-9CDB-5A30A58983A1}" type="slidenum">
              <a:rPr lang="it-IT"/>
              <a:pPr>
                <a:defRPr/>
              </a:pPr>
              <a:t>‹#›</a:t>
            </a:fld>
            <a:endParaRPr lang="it-I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B9AFD8E0-9EF5-417D-9164-200901D8125A}" type="slidenum">
              <a:rPr lang="it-IT"/>
              <a:pPr>
                <a:defRPr/>
              </a:pPr>
              <a:t>‹#›</a:t>
            </a:fld>
            <a:endParaRPr lang="it-IT"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3689525F-FD81-4F38-8308-8487DBCAA44E}" type="slidenum">
              <a:rPr lang="it-IT"/>
              <a:pPr>
                <a:defRPr/>
              </a:pPr>
              <a:t>‹#›</a:t>
            </a:fld>
            <a:endParaRPr lang="it-IT"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BBF90548-7311-474C-A33A-53B25AC5E9E6}" type="slidenum">
              <a:rPr lang="it-IT"/>
              <a:pPr>
                <a:defRPr/>
              </a:pPr>
              <a:t>‹#›</a:t>
            </a:fld>
            <a:endParaRPr lang="it-IT"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9E4BCF8F-89C3-4BB5-9C64-B86694F99BB8}" type="slidenum">
              <a:rPr lang="it-IT"/>
              <a:pPr>
                <a:defRPr/>
              </a:pPr>
              <a:t>‹#›</a:t>
            </a:fld>
            <a:endParaRPr lang="it-IT"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63AA8CFD-0CFB-4613-9403-67D953B7A4EB}" type="slidenum">
              <a:rPr lang="it-IT"/>
              <a:pPr>
                <a:defRPr/>
              </a:pPr>
              <a:t>‹#›</a:t>
            </a:fld>
            <a:endParaRPr lang="it-IT"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57B589AD-A2FD-4E37-82DD-3543CB168EE5}" type="slidenum">
              <a:rPr lang="it-IT"/>
              <a:pPr>
                <a:defRPr/>
              </a:pPr>
              <a:t>‹#›</a:t>
            </a:fld>
            <a:endParaRPr lang="it-IT"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Fare clic per modificare lo stile del titolo</a:t>
            </a:r>
            <a:endParaRPr lang="it-IT" dirty="0"/>
          </a:p>
        </p:txBody>
      </p:sp>
      <p:sp>
        <p:nvSpPr>
          <p:cNvPr id="3" name="Segnaposto data 3"/>
          <p:cNvSpPr>
            <a:spLocks noGrp="1"/>
          </p:cNvSpPr>
          <p:nvPr>
            <p:ph type="dt" sz="half" idx="10"/>
          </p:nvPr>
        </p:nvSpPr>
        <p:spPr/>
        <p:txBody>
          <a:bodyPr/>
          <a:lstStyle>
            <a:lvl1pPr>
              <a:defRPr/>
            </a:lvl1pPr>
          </a:lstStyle>
          <a:p>
            <a:pPr>
              <a:defRPr/>
            </a:pPr>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6F1099CC-98E7-42E3-AFDE-8FB0E5F09562}" type="slidenum">
              <a:rPr lang="it-IT"/>
              <a:pPr>
                <a:defRPr/>
              </a:pPr>
              <a:t>‹#›</a:t>
            </a:fld>
            <a:endParaRPr lang="it-IT"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78FDB529-3B7F-4076-83AB-EE66EAB7ADF2}" type="slidenum">
              <a:rPr lang="it-IT"/>
              <a:pPr>
                <a:defRPr/>
              </a:pPr>
              <a:t>‹#›</a:t>
            </a:fld>
            <a:endParaRPr lang="it-IT"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CD72704A-34F2-402F-9FFE-E5636DBA2CE2}" type="slidenum">
              <a:rPr lang="it-IT"/>
              <a:pPr>
                <a:defRPr/>
              </a:pPr>
              <a:t>‹#›</a:t>
            </a:fld>
            <a:endParaRPr lang="it-IT"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58ABF9EE-8CE0-4B56-B71A-54745C4D5293}" type="slidenum">
              <a:rPr lang="it-IT"/>
              <a:pPr>
                <a:defRPr/>
              </a:pPr>
              <a:t>‹#›</a:t>
            </a:fld>
            <a:endParaRPr lang="it-IT"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31D6F72C-373B-45BD-9DBD-20378D680FD7}" type="slidenum">
              <a:rPr lang="it-IT"/>
              <a:pPr>
                <a:defRPr/>
              </a:pPr>
              <a:t>‹#›</a:t>
            </a:fld>
            <a:endParaRPr lang="it-IT"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4C998FE9-E0BE-4DC4-BF2F-03EE464C1C6B}" type="slidenum">
              <a:rPr lang="it-IT"/>
              <a:pPr>
                <a:defRPr/>
              </a:pPr>
              <a:t>‹#›</a:t>
            </a:fld>
            <a:endParaRPr lang="it-IT"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A4901EDB-5CDA-4595-8ECC-3AD06E0C2DFE}" type="slidenum">
              <a:rPr lang="it-IT"/>
              <a:pPr>
                <a:defRPr/>
              </a:pPr>
              <a:t>‹#›</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1AA790B1-28AB-4053-8A30-5295FC64C823}" type="slidenum">
              <a:rPr lang="it-IT"/>
              <a:pPr>
                <a:defRPr/>
              </a:pPr>
              <a:t>‹#›</a:t>
            </a:fld>
            <a:endParaRPr lang="it-IT"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834BF18D-3B54-4D95-B6E9-8F5813C41A33}" type="slidenum">
              <a:rPr lang="it-IT"/>
              <a:pPr>
                <a:defRPr/>
              </a:pPr>
              <a:t>‹#›</a:t>
            </a:fld>
            <a:endParaRPr lang="it-IT"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79764D9A-40D6-4A2A-9C23-C3930B460FAF}" type="slidenum">
              <a:rPr lang="it-IT"/>
              <a:pPr>
                <a:defRPr/>
              </a:pPr>
              <a:t>‹#›</a:t>
            </a:fld>
            <a:endParaRPr lang="it-IT"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3"/>
          <p:cNvSpPr>
            <a:spLocks noGrp="1"/>
          </p:cNvSpPr>
          <p:nvPr>
            <p:ph type="dt" sz="half" idx="10"/>
          </p:nvPr>
        </p:nvSpPr>
        <p:spPr/>
        <p:txBody>
          <a:bodyPr/>
          <a:lstStyle>
            <a:lvl1pPr>
              <a:defRPr/>
            </a:lvl1pPr>
          </a:lstStyle>
          <a:p>
            <a:pPr>
              <a:defRPr/>
            </a:pPr>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98326AF0-E876-4D54-B70F-D502990979F8}" type="slidenum">
              <a:rPr lang="it-IT"/>
              <a:pPr>
                <a:defRPr/>
              </a:pPr>
              <a:t>‹#›</a:t>
            </a:fld>
            <a:endParaRPr lang="it-IT"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330195B6-CBB7-4E9F-B340-B571F35BC22E}" type="slidenum">
              <a:rPr lang="it-IT"/>
              <a:pPr>
                <a:defRPr/>
              </a:pPr>
              <a:t>‹#›</a:t>
            </a:fld>
            <a:endParaRPr lang="it-I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3"/>
          <p:cNvSpPr>
            <a:spLocks noGrp="1"/>
          </p:cNvSpPr>
          <p:nvPr>
            <p:ph type="dt" sz="half" idx="10"/>
          </p:nvPr>
        </p:nvSpPr>
        <p:spPr/>
        <p:txBody>
          <a:bodyPr/>
          <a:lstStyle>
            <a:lvl1pPr>
              <a:defRPr/>
            </a:lvl1pPr>
          </a:lstStyle>
          <a:p>
            <a:pPr>
              <a:defRPr/>
            </a:pPr>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F45B6271-21AA-4E75-8F3A-E901C0314ACE}" type="slidenum">
              <a:rPr lang="it-IT"/>
              <a:pPr>
                <a:defRPr/>
              </a:pPr>
              <a:t>‹#›</a:t>
            </a:fld>
            <a:endParaRPr lang="it-IT"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it-IT" noProof="0" smtClean="0"/>
              <a:t>Trascinare l'immagine su un segnaposto o fare clic sull'icona per aggiungerla</a:t>
            </a:r>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3"/>
          <p:cNvSpPr>
            <a:spLocks noGrp="1"/>
          </p:cNvSpPr>
          <p:nvPr>
            <p:ph type="dt" sz="half" idx="10"/>
          </p:nvPr>
        </p:nvSpPr>
        <p:spPr/>
        <p:txBody>
          <a:bodyPr/>
          <a:lstStyle>
            <a:lvl1pPr>
              <a:defRPr/>
            </a:lvl1pPr>
          </a:lstStyle>
          <a:p>
            <a:pPr>
              <a:defRPr/>
            </a:pPr>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77A968F9-C3C9-4E5C-BA8A-DCEB1CC15BEB}" type="slidenum">
              <a:rPr lang="it-IT"/>
              <a:pPr>
                <a:defRPr/>
              </a:pPr>
              <a:t>‹#›</a:t>
            </a:fld>
            <a:endParaRPr lang="it-IT"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24610"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stile</a:t>
            </a:r>
          </a:p>
        </p:txBody>
      </p:sp>
      <p:sp>
        <p:nvSpPr>
          <p:cNvPr id="324611"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cs typeface="Arial" pitchFamily="34" charset="0"/>
              </a:defRPr>
            </a:lvl1pPr>
          </a:lstStyle>
          <a:p>
            <a:pPr>
              <a:defRPr/>
            </a:pPr>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cs typeface="Arial" pitchFamily="34" charset="0"/>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cs typeface="Arial" pitchFamily="34" charset="0"/>
              </a:defRPr>
            </a:lvl1pPr>
          </a:lstStyle>
          <a:p>
            <a:pPr>
              <a:defRPr/>
            </a:pPr>
            <a:fld id="{FC970CB6-FD1E-4BD6-9BD0-E22E0EB06EFB}" type="slidenum">
              <a:rPr lang="it-IT"/>
              <a:pPr>
                <a:defRPr/>
              </a:pPr>
              <a:t>‹#›</a:t>
            </a:fld>
            <a:endParaRPr lang="it-IT" dirty="0"/>
          </a:p>
        </p:txBody>
      </p:sp>
    </p:spTree>
  </p:cSld>
  <p:clrMap bg1="lt1" tx1="dk1" bg2="lt2" tx2="dk2" accent1="accent1" accent2="accent2" accent3="accent3" accent4="accent4" accent5="accent5" accent6="accent6" hlink="hlink" folHlink="folHlink"/>
  <p:sldLayoutIdLst>
    <p:sldLayoutId id="2147483744" r:id="rId1"/>
    <p:sldLayoutId id="2147483743" r:id="rId2"/>
    <p:sldLayoutId id="2147483742" r:id="rId3"/>
    <p:sldLayoutId id="2147483741" r:id="rId4"/>
    <p:sldLayoutId id="2147483740" r:id="rId5"/>
    <p:sldLayoutId id="2147483739" r:id="rId6"/>
    <p:sldLayoutId id="2147483738" r:id="rId7"/>
    <p:sldLayoutId id="2147483737" r:id="rId8"/>
    <p:sldLayoutId id="2147483736" r:id="rId9"/>
    <p:sldLayoutId id="2147483735" r:id="rId10"/>
    <p:sldLayoutId id="2147483734" r:id="rId11"/>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S PGothic"/>
        </a:defRPr>
      </a:lvl1pPr>
      <a:lvl2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a:defRPr>
      </a:lvl2pPr>
      <a:lvl3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a:defRPr>
      </a:lvl3pPr>
      <a:lvl4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a:defRPr>
      </a:lvl4pPr>
      <a:lvl5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MS PGothic"/>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S PGothic"/>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S PGothic"/>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S PGothic"/>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S P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314"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3315"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pitchFamily="34" charset="0"/>
                <a:cs typeface="Arial" pitchFamily="34" charset="0"/>
              </a:defRPr>
            </a:lvl1pPr>
          </a:lstStyle>
          <a:p>
            <a:pPr>
              <a:defRPr/>
            </a:pPr>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pitchFamily="34" charset="0"/>
                <a:cs typeface="Arial" pitchFamily="34" charset="0"/>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pitchFamily="34" charset="0"/>
                <a:cs typeface="Arial" pitchFamily="34" charset="0"/>
              </a:defRPr>
            </a:lvl1pPr>
          </a:lstStyle>
          <a:p>
            <a:pPr>
              <a:defRPr/>
            </a:pPr>
            <a:fld id="{ED9DACA9-174B-472F-836A-A887DDE54A00}" type="slidenum">
              <a:rPr lang="it-IT"/>
              <a:pPr>
                <a:defRPr/>
              </a:pPr>
              <a:t>‹#›</a:t>
            </a:fld>
            <a:endParaRPr lang="it-IT" dirty="0"/>
          </a:p>
        </p:txBody>
      </p:sp>
    </p:spTree>
  </p:cSld>
  <p:clrMap bg1="lt1" tx1="dk1" bg2="lt2" tx2="dk2" accent1="accent1" accent2="accent2" accent3="accent3" accent4="accent4" accent5="accent5" accent6="accent6" hlink="hlink" folHlink="folHlink"/>
  <p:sldLayoutIdLst>
    <p:sldLayoutId id="2147483755" r:id="rId1"/>
    <p:sldLayoutId id="2147483754" r:id="rId2"/>
    <p:sldLayoutId id="2147483753" r:id="rId3"/>
    <p:sldLayoutId id="2147483752" r:id="rId4"/>
    <p:sldLayoutId id="2147483751" r:id="rId5"/>
    <p:sldLayoutId id="2147483750" r:id="rId6"/>
    <p:sldLayoutId id="2147483749" r:id="rId7"/>
    <p:sldLayoutId id="2147483748" r:id="rId8"/>
    <p:sldLayoutId id="2147483747" r:id="rId9"/>
    <p:sldLayoutId id="2147483746" r:id="rId10"/>
    <p:sldLayoutId id="214748374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mlDrawing" Target="../drawings/vmlDrawing4.vml"/><Relationship Id="rId1" Type="http://schemas.openxmlformats.org/officeDocument/2006/relationships/themeOverride" Target="../theme/themeOverride8.xml"/><Relationship Id="rId5" Type="http://schemas.openxmlformats.org/officeDocument/2006/relationships/package" Target="../embeddings/Documento_di_Microsoft_Office_Word4444.docx"/><Relationship Id="rId4"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mlDrawing" Target="../drawings/vmlDrawing5.vml"/><Relationship Id="rId1" Type="http://schemas.openxmlformats.org/officeDocument/2006/relationships/themeOverride" Target="../theme/themeOverride9.xml"/><Relationship Id="rId5" Type="http://schemas.openxmlformats.org/officeDocument/2006/relationships/package" Target="../embeddings/Documento_di_Microsoft_Office_Word5555.docx"/><Relationship Id="rId4"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oleObject" Target="../embeddings/oleObject2.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oleObject" Target="../embeddings/oleObject3.bin"/></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7.xml"/><Relationship Id="rId1" Type="http://schemas.openxmlformats.org/officeDocument/2006/relationships/vmlDrawing" Target="../drawings/vmlDrawing9.vml"/><Relationship Id="rId4" Type="http://schemas.openxmlformats.org/officeDocument/2006/relationships/package" Target="../embeddings/Foglio_di_lavoro_di_Microsoft_Office_Excel6666.xlsx"/></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7.xml"/><Relationship Id="rId1" Type="http://schemas.openxmlformats.org/officeDocument/2006/relationships/vmlDrawing" Target="../drawings/vmlDrawing10.vml"/><Relationship Id="rId4" Type="http://schemas.openxmlformats.org/officeDocument/2006/relationships/package" Target="../embeddings/Foglio_di_lavoro_di_Microsoft_Office_Excel7777.xlsx"/></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7.xml"/><Relationship Id="rId1" Type="http://schemas.openxmlformats.org/officeDocument/2006/relationships/vmlDrawing" Target="../drawings/vmlDrawing11.vml"/><Relationship Id="rId4" Type="http://schemas.openxmlformats.org/officeDocument/2006/relationships/package" Target="../embeddings/Foglio_di_lavoro_di_Microsoft_Office_Excel8888.xlsx"/></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mlDrawing" Target="../drawings/vmlDrawing1.vml"/><Relationship Id="rId1" Type="http://schemas.openxmlformats.org/officeDocument/2006/relationships/themeOverride" Target="../theme/themeOverride5.xml"/><Relationship Id="rId5" Type="http://schemas.openxmlformats.org/officeDocument/2006/relationships/package" Target="../embeddings/Documento_di_Microsoft_Office_Word1111.docx"/><Relationship Id="rId4"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mlDrawing" Target="../drawings/vmlDrawing3.vml"/><Relationship Id="rId1" Type="http://schemas.openxmlformats.org/officeDocument/2006/relationships/themeOverride" Target="../theme/themeOverride7.xml"/><Relationship Id="rId5" Type="http://schemas.openxmlformats.org/officeDocument/2006/relationships/package" Target="../embeddings/Documento_di_Microsoft_Office_Word3333.docx"/><Relationship Id="rId4"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 Box 22"/>
          <p:cNvSpPr txBox="1">
            <a:spLocks noChangeArrowheads="1"/>
          </p:cNvSpPr>
          <p:nvPr/>
        </p:nvSpPr>
        <p:spPr bwMode="auto">
          <a:xfrm>
            <a:off x="263525" y="1981200"/>
            <a:ext cx="8964613" cy="1077913"/>
          </a:xfrm>
          <a:prstGeom prst="rect">
            <a:avLst/>
          </a:prstGeom>
          <a:noFill/>
          <a:ln w="9525">
            <a:noFill/>
            <a:miter lim="800000"/>
            <a:headEnd/>
            <a:tailEnd/>
          </a:ln>
        </p:spPr>
        <p:txBody>
          <a:bodyPr lIns="92075" tIns="46038" rIns="92075" bIns="46038">
            <a:spAutoFit/>
          </a:bodyPr>
          <a:lstStyle/>
          <a:p>
            <a:pPr algn="ctr" defTabSz="457200">
              <a:buFont typeface="Wingdings" pitchFamily="2" charset="2"/>
              <a:buNone/>
            </a:pPr>
            <a:r>
              <a:rPr lang="it-IT" sz="3200">
                <a:solidFill>
                  <a:srgbClr val="364D47"/>
                </a:solidFill>
                <a:latin typeface="Rotis Semi Sans Std 75 Extra Bo"/>
                <a:ea typeface="MS PGothic"/>
                <a:cs typeface="MS PGothic"/>
              </a:rPr>
              <a:t>REVISIONE LEGALE: </a:t>
            </a:r>
            <a:br>
              <a:rPr lang="it-IT" sz="3200">
                <a:solidFill>
                  <a:srgbClr val="364D47"/>
                </a:solidFill>
                <a:latin typeface="Rotis Semi Sans Std 75 Extra Bo"/>
                <a:ea typeface="MS PGothic"/>
                <a:cs typeface="MS PGothic"/>
              </a:rPr>
            </a:br>
            <a:r>
              <a:rPr lang="it-IT" sz="3200">
                <a:solidFill>
                  <a:srgbClr val="364D47"/>
                </a:solidFill>
                <a:latin typeface="Rotis Semi Sans Std 75 Extra Bo"/>
                <a:ea typeface="MS PGothic"/>
                <a:cs typeface="MS PGothic"/>
              </a:rPr>
              <a:t>PROCESSO DI REVISIONE</a:t>
            </a:r>
          </a:p>
        </p:txBody>
      </p:sp>
      <p:sp>
        <p:nvSpPr>
          <p:cNvPr id="27650" name="Text Box 30"/>
          <p:cNvSpPr txBox="1">
            <a:spLocks noChangeArrowheads="1"/>
          </p:cNvSpPr>
          <p:nvPr/>
        </p:nvSpPr>
        <p:spPr bwMode="auto">
          <a:xfrm>
            <a:off x="76200" y="3867150"/>
            <a:ext cx="8964613" cy="400050"/>
          </a:xfrm>
          <a:prstGeom prst="rect">
            <a:avLst/>
          </a:prstGeom>
          <a:noFill/>
          <a:ln w="9525">
            <a:noFill/>
            <a:miter lim="800000"/>
            <a:headEnd/>
            <a:tailEnd/>
          </a:ln>
        </p:spPr>
        <p:txBody>
          <a:bodyPr lIns="92075" tIns="46038" rIns="92075" bIns="46038">
            <a:spAutoFit/>
          </a:bodyPr>
          <a:lstStyle/>
          <a:p>
            <a:pPr algn="ctr" defTabSz="457200"/>
            <a:r>
              <a:rPr lang="it-IT" sz="2000">
                <a:solidFill>
                  <a:srgbClr val="7F7F7F"/>
                </a:solidFill>
                <a:latin typeface="Rotis Semi Sans Std 55 Regular"/>
                <a:ea typeface="MS PGothic"/>
                <a:cs typeface="MS PGothic"/>
              </a:rPr>
              <a:t>Dott. ssa Silvia Latorraca</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5" name="Text Box 2"/>
          <p:cNvSpPr txBox="1">
            <a:spLocks noChangeArrowheads="1"/>
          </p:cNvSpPr>
          <p:nvPr/>
        </p:nvSpPr>
        <p:spPr bwMode="auto">
          <a:xfrm>
            <a:off x="-152400" y="617538"/>
            <a:ext cx="9067800" cy="533400"/>
          </a:xfrm>
          <a:prstGeom prst="rect">
            <a:avLst/>
          </a:prstGeom>
          <a:noFill/>
          <a:ln>
            <a:noFill/>
          </a:ln>
          <a:extLst>
            <a:ext uri="{909E8E84-426E-40DD-AFC4-6F175D3DCCD1}"/>
            <a:ext uri="{91240B29-F687-4F45-9708-019B960494DF}"/>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9pPr>
          </a:lstStyle>
          <a:p>
            <a:pPr algn="ctr" defTabSz="457200" eaLnBrk="1" hangingPunct="1">
              <a:spcBef>
                <a:spcPct val="50000"/>
              </a:spcBef>
              <a:defRPr/>
            </a:pPr>
            <a:r>
              <a:rPr lang="it-IT" sz="2350" dirty="0" smtClean="0">
                <a:solidFill>
                  <a:srgbClr val="364D47"/>
                </a:solidFill>
                <a:latin typeface="Arial" charset="0"/>
                <a:ea typeface="ＭＳ Ｐゴシック" charset="0"/>
                <a:cs typeface="ＭＳ Ｐゴシック" charset="0"/>
              </a:rPr>
              <a:t>ACCETTAZIONE DELL’INCARICO – Questionario (3)</a:t>
            </a:r>
          </a:p>
        </p:txBody>
      </p:sp>
      <p:sp>
        <p:nvSpPr>
          <p:cNvPr id="299014" name="Segnaposto numero diapositiva 6"/>
          <p:cNvSpPr>
            <a:spLocks noGrp="1"/>
          </p:cNvSpPr>
          <p:nvPr>
            <p:ph type="sldNum" sz="quarter" idx="12"/>
          </p:nvPr>
        </p:nvSpPr>
        <p:spPr bwMode="auto">
          <a:noFill/>
          <a:ln>
            <a:miter lim="800000"/>
            <a:headEnd/>
            <a:tailEnd/>
          </a:ln>
        </p:spPr>
        <p:txBody>
          <a:bodyPr/>
          <a:lstStyle/>
          <a:p>
            <a:fld id="{F6B3F71B-35A2-4859-83E3-5EB397A5D297}" type="slidenum">
              <a:rPr lang="it-IT" sz="1000" smtClean="0">
                <a:latin typeface="Arial" charset="0"/>
                <a:cs typeface="Arial" charset="0"/>
              </a:rPr>
              <a:pPr/>
              <a:t>10</a:t>
            </a:fld>
            <a:endParaRPr lang="it-IT" sz="1000" smtClean="0">
              <a:latin typeface="Arial" charset="0"/>
              <a:cs typeface="Arial" charset="0"/>
            </a:endParaRPr>
          </a:p>
        </p:txBody>
      </p:sp>
      <p:sp>
        <p:nvSpPr>
          <p:cNvPr id="299015"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ea typeface="MS PGothic"/>
                <a:cs typeface="MS PGothic"/>
              </a:rPr>
              <a:t>REVISIONE LEGALE: PROCESSO DI REVISIONE</a:t>
            </a:r>
          </a:p>
        </p:txBody>
      </p:sp>
      <p:graphicFrame>
        <p:nvGraphicFramePr>
          <p:cNvPr id="299011" name="Segnaposto contenuto 8"/>
          <p:cNvGraphicFramePr>
            <a:graphicFrameLocks noChangeAspect="1"/>
          </p:cNvGraphicFramePr>
          <p:nvPr>
            <p:ph idx="1"/>
          </p:nvPr>
        </p:nvGraphicFramePr>
        <p:xfrm>
          <a:off x="906463" y="1446213"/>
          <a:ext cx="6942137" cy="4878387"/>
        </p:xfrm>
        <a:graphic>
          <a:graphicData uri="http://schemas.openxmlformats.org/presentationml/2006/ole">
            <p:oleObj spid="_x0000_s299011" name="Documento" r:id="rId5" imgW="6282459" imgH="7927944" progId="">
              <p:embed/>
            </p:oleObj>
          </a:graphicData>
        </a:graphic>
      </p:graphicFrame>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5" name="Text Box 2"/>
          <p:cNvSpPr txBox="1">
            <a:spLocks noChangeArrowheads="1"/>
          </p:cNvSpPr>
          <p:nvPr/>
        </p:nvSpPr>
        <p:spPr bwMode="auto">
          <a:xfrm>
            <a:off x="-152400" y="617538"/>
            <a:ext cx="9067800" cy="533400"/>
          </a:xfrm>
          <a:prstGeom prst="rect">
            <a:avLst/>
          </a:prstGeom>
          <a:noFill/>
          <a:ln>
            <a:noFill/>
          </a:ln>
          <a:extLst>
            <a:ext uri="{909E8E84-426E-40DD-AFC4-6F175D3DCCD1}"/>
            <a:ext uri="{91240B29-F687-4F45-9708-019B960494DF}"/>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9pPr>
          </a:lstStyle>
          <a:p>
            <a:pPr algn="ctr" defTabSz="457200" eaLnBrk="1" hangingPunct="1">
              <a:spcBef>
                <a:spcPct val="50000"/>
              </a:spcBef>
              <a:defRPr/>
            </a:pPr>
            <a:r>
              <a:rPr lang="it-IT" sz="2350" dirty="0" smtClean="0">
                <a:solidFill>
                  <a:srgbClr val="364D47"/>
                </a:solidFill>
                <a:latin typeface="Arial" charset="0"/>
                <a:ea typeface="ＭＳ Ｐゴシック" charset="0"/>
                <a:cs typeface="ＭＳ Ｐゴシック" charset="0"/>
              </a:rPr>
              <a:t>ACCETTAZIONE DELL’INCARICO – Questionario (4)</a:t>
            </a:r>
          </a:p>
        </p:txBody>
      </p:sp>
      <p:sp>
        <p:nvSpPr>
          <p:cNvPr id="300038" name="Segnaposto numero diapositiva 6"/>
          <p:cNvSpPr>
            <a:spLocks noGrp="1"/>
          </p:cNvSpPr>
          <p:nvPr>
            <p:ph type="sldNum" sz="quarter" idx="12"/>
          </p:nvPr>
        </p:nvSpPr>
        <p:spPr bwMode="auto">
          <a:noFill/>
          <a:ln>
            <a:miter lim="800000"/>
            <a:headEnd/>
            <a:tailEnd/>
          </a:ln>
        </p:spPr>
        <p:txBody>
          <a:bodyPr/>
          <a:lstStyle/>
          <a:p>
            <a:fld id="{00C27D43-ECEE-46E9-99BB-69614479FE35}" type="slidenum">
              <a:rPr lang="it-IT" sz="1000" smtClean="0">
                <a:latin typeface="Arial" charset="0"/>
                <a:cs typeface="Arial" charset="0"/>
              </a:rPr>
              <a:pPr/>
              <a:t>11</a:t>
            </a:fld>
            <a:endParaRPr lang="it-IT" sz="1000" smtClean="0">
              <a:latin typeface="Arial" charset="0"/>
              <a:cs typeface="Arial" charset="0"/>
            </a:endParaRPr>
          </a:p>
        </p:txBody>
      </p:sp>
      <p:sp>
        <p:nvSpPr>
          <p:cNvPr id="300039"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ea typeface="MS PGothic"/>
                <a:cs typeface="MS PGothic"/>
              </a:rPr>
              <a:t>REVISIONE LEGALE: PROCESSO DI REVISIONE</a:t>
            </a:r>
          </a:p>
        </p:txBody>
      </p:sp>
      <p:graphicFrame>
        <p:nvGraphicFramePr>
          <p:cNvPr id="300035" name="Segnaposto contenuto 7"/>
          <p:cNvGraphicFramePr>
            <a:graphicFrameLocks noChangeAspect="1"/>
          </p:cNvGraphicFramePr>
          <p:nvPr>
            <p:ph idx="1"/>
          </p:nvPr>
        </p:nvGraphicFramePr>
        <p:xfrm>
          <a:off x="1046163" y="1604963"/>
          <a:ext cx="6726237" cy="4687887"/>
        </p:xfrm>
        <a:graphic>
          <a:graphicData uri="http://schemas.openxmlformats.org/presentationml/2006/ole">
            <p:oleObj spid="_x0000_s300035" name="Documento" r:id="rId5" imgW="6282459" imgH="5423396" progId="">
              <p:embed/>
            </p:oleObj>
          </a:graphicData>
        </a:graphic>
      </p:graphicFrame>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9250" name="Segnaposto contenuto 2"/>
          <p:cNvSpPr>
            <a:spLocks noGrp="1"/>
          </p:cNvSpPr>
          <p:nvPr>
            <p:ph idx="1"/>
          </p:nvPr>
        </p:nvSpPr>
        <p:spPr>
          <a:xfrm>
            <a:off x="457200" y="1295400"/>
            <a:ext cx="8077200" cy="5181600"/>
          </a:xfrm>
        </p:spPr>
        <p:txBody>
          <a:bodyPr/>
          <a:lstStyle/>
          <a:p>
            <a:pPr algn="just" eaLnBrk="1" hangingPunct="1">
              <a:buFont typeface="Arial" charset="0"/>
              <a:buNone/>
            </a:pPr>
            <a:r>
              <a:rPr lang="it-IT" sz="1800" smtClean="0">
                <a:solidFill>
                  <a:srgbClr val="262626"/>
                </a:solidFill>
                <a:ea typeface="MS PGothic"/>
              </a:rPr>
              <a:t>Fattori da considerare (esempio):</a:t>
            </a:r>
          </a:p>
          <a:p>
            <a:pPr>
              <a:buFont typeface="Wingdings" pitchFamily="2" charset="2"/>
              <a:buChar char="q"/>
            </a:pPr>
            <a:r>
              <a:rPr lang="it-IT" sz="1800" smtClean="0">
                <a:ea typeface="MS PGothic"/>
              </a:rPr>
              <a:t>deterioramento nell’affidabilità dell’assetto proprietario e della direzione</a:t>
            </a:r>
          </a:p>
          <a:p>
            <a:pPr>
              <a:buFont typeface="Wingdings" pitchFamily="2" charset="2"/>
              <a:buChar char="q"/>
            </a:pPr>
            <a:r>
              <a:rPr lang="it-IT" sz="1800" smtClean="0">
                <a:ea typeface="MS PGothic"/>
              </a:rPr>
              <a:t>deterioramento nella posizione finanziaria del cliente</a:t>
            </a:r>
          </a:p>
          <a:p>
            <a:pPr>
              <a:buFont typeface="Wingdings" pitchFamily="2" charset="2"/>
              <a:buChar char="q"/>
            </a:pPr>
            <a:r>
              <a:rPr lang="it-IT" sz="1800" smtClean="0">
                <a:ea typeface="MS PGothic"/>
              </a:rPr>
              <a:t>situazioni di incertezza sulla continuità aziendale del cliente</a:t>
            </a:r>
          </a:p>
          <a:p>
            <a:pPr>
              <a:buFont typeface="Wingdings" pitchFamily="2" charset="2"/>
              <a:buChar char="q"/>
            </a:pPr>
            <a:r>
              <a:rPr lang="it-IT" sz="1800" smtClean="0">
                <a:ea typeface="MS PGothic"/>
              </a:rPr>
              <a:t>situazioni di contenzioso molto rilevanti</a:t>
            </a:r>
          </a:p>
          <a:p>
            <a:pPr>
              <a:buFont typeface="Wingdings" pitchFamily="2" charset="2"/>
              <a:buChar char="q"/>
            </a:pPr>
            <a:r>
              <a:rPr lang="it-IT" sz="1800" smtClean="0">
                <a:ea typeface="MS PGothic"/>
              </a:rPr>
              <a:t>rischi per l’indipendenza del revisore</a:t>
            </a:r>
          </a:p>
          <a:p>
            <a:pPr>
              <a:buFont typeface="Wingdings" pitchFamily="2" charset="2"/>
              <a:buChar char="q"/>
            </a:pPr>
            <a:r>
              <a:rPr lang="it-IT" sz="1800" smtClean="0">
                <a:solidFill>
                  <a:srgbClr val="262626"/>
                </a:solidFill>
                <a:ea typeface="MS PGothic"/>
              </a:rPr>
              <a:t>restrizioni nello svolgimento delle procedure di revisione</a:t>
            </a:r>
          </a:p>
          <a:p>
            <a:pPr algn="just" eaLnBrk="1" hangingPunct="1">
              <a:buFont typeface="Arial" charset="0"/>
              <a:buNone/>
            </a:pPr>
            <a:endParaRPr lang="it-IT" sz="1600" smtClean="0">
              <a:solidFill>
                <a:srgbClr val="262626"/>
              </a:solidFill>
              <a:ea typeface="MS PGothic"/>
            </a:endParaRPr>
          </a:p>
        </p:txBody>
      </p:sp>
      <p:sp>
        <p:nvSpPr>
          <p:cNvPr id="30725" name="Text Box 2"/>
          <p:cNvSpPr txBox="1">
            <a:spLocks noChangeArrowheads="1"/>
          </p:cNvSpPr>
          <p:nvPr/>
        </p:nvSpPr>
        <p:spPr bwMode="auto">
          <a:xfrm>
            <a:off x="-152400" y="617538"/>
            <a:ext cx="9067800" cy="533400"/>
          </a:xfrm>
          <a:prstGeom prst="rect">
            <a:avLst/>
          </a:prstGeom>
          <a:noFill/>
          <a:ln>
            <a:noFill/>
          </a:ln>
          <a:extLst>
            <a:ext uri="{909E8E84-426E-40DD-AFC4-6F175D3DCCD1}"/>
            <a:ext uri="{91240B29-F687-4F45-9708-019B960494DF}"/>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9pPr>
          </a:lstStyle>
          <a:p>
            <a:pPr algn="ctr" defTabSz="457200" eaLnBrk="1" hangingPunct="1">
              <a:spcBef>
                <a:spcPct val="50000"/>
              </a:spcBef>
              <a:defRPr/>
            </a:pPr>
            <a:r>
              <a:rPr lang="it-IT" sz="2350" dirty="0" smtClean="0">
                <a:solidFill>
                  <a:srgbClr val="364D47"/>
                </a:solidFill>
                <a:latin typeface="Arial" charset="0"/>
                <a:ea typeface="ＭＳ Ｐゴシック" charset="0"/>
                <a:cs typeface="ＭＳ Ｐゴシック" charset="0"/>
              </a:rPr>
              <a:t>MANTENIMENTO DELL’INCARICO</a:t>
            </a:r>
          </a:p>
        </p:txBody>
      </p:sp>
      <p:sp>
        <p:nvSpPr>
          <p:cNvPr id="309252" name="Segnaposto numero diapositiva 6"/>
          <p:cNvSpPr>
            <a:spLocks noGrp="1"/>
          </p:cNvSpPr>
          <p:nvPr>
            <p:ph type="sldNum" sz="quarter" idx="12"/>
          </p:nvPr>
        </p:nvSpPr>
        <p:spPr bwMode="auto">
          <a:noFill/>
          <a:ln>
            <a:miter lim="800000"/>
            <a:headEnd/>
            <a:tailEnd/>
          </a:ln>
        </p:spPr>
        <p:txBody>
          <a:bodyPr/>
          <a:lstStyle/>
          <a:p>
            <a:fld id="{DB282A27-2802-4A86-AEB8-C878AA021FE1}" type="slidenum">
              <a:rPr lang="it-IT" sz="1000" smtClean="0">
                <a:latin typeface="Arial" charset="0"/>
                <a:cs typeface="Arial" charset="0"/>
              </a:rPr>
              <a:pPr/>
              <a:t>12</a:t>
            </a:fld>
            <a:endParaRPr lang="it-IT" sz="1000" smtClean="0">
              <a:latin typeface="Arial" charset="0"/>
              <a:cs typeface="Arial" charset="0"/>
            </a:endParaRPr>
          </a:p>
        </p:txBody>
      </p:sp>
      <p:sp>
        <p:nvSpPr>
          <p:cNvPr id="309253"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ea typeface="MS PGothic"/>
                <a:cs typeface="MS PGothic"/>
              </a:rPr>
              <a:t>REVISIONE LEGALE: PROCESSO DI REVISIONE</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0" y="617538"/>
            <a:ext cx="9067800" cy="533400"/>
          </a:xfrm>
          <a:prstGeom prst="rect">
            <a:avLst/>
          </a:prstGeom>
          <a:noFill/>
          <a:ln w="9525">
            <a:noFill/>
            <a:round/>
            <a:headEnd/>
            <a:tailEnd/>
          </a:ln>
        </p:spPr>
        <p:txBody>
          <a:bodyPr lIns="90000" tIns="46800" rIns="90000" bIns="46800" anchor="ctr"/>
          <a:lstStyle/>
          <a:p>
            <a:pPr algn="ctr" defTabSz="457200">
              <a:spcBef>
                <a:spcPct val="5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350" dirty="0">
                <a:solidFill>
                  <a:srgbClr val="364D47"/>
                </a:solidFill>
                <a:ea typeface="ＭＳ Ｐゴシック" charset="0"/>
                <a:cs typeface="ＭＳ Ｐゴシック" charset="0"/>
              </a:rPr>
              <a:t>PIANIFICAZIONE: obiettivi</a:t>
            </a:r>
          </a:p>
        </p:txBody>
      </p:sp>
      <p:sp>
        <p:nvSpPr>
          <p:cNvPr id="311299" name="Segnaposto numero diapositiva 6"/>
          <p:cNvSpPr>
            <a:spLocks noGrp="1"/>
          </p:cNvSpPr>
          <p:nvPr>
            <p:ph type="sldNum" sz="quarter" idx="12"/>
          </p:nvPr>
        </p:nvSpPr>
        <p:spPr bwMode="auto">
          <a:noFill/>
          <a:ln>
            <a:miter lim="800000"/>
            <a:headEnd/>
            <a:tailEnd/>
          </a:ln>
        </p:spPr>
        <p:txBody>
          <a:bodyPr/>
          <a:lstStyle/>
          <a:p>
            <a:fld id="{8226CE79-0821-451E-9936-7721FA3FA64D}" type="slidenum">
              <a:rPr lang="it-IT" sz="1000" smtClean="0">
                <a:latin typeface="Arial" charset="0"/>
                <a:cs typeface="Arial" charset="0"/>
              </a:rPr>
              <a:pPr/>
              <a:t>13</a:t>
            </a:fld>
            <a:endParaRPr lang="it-IT" sz="1000" smtClean="0">
              <a:latin typeface="Arial" charset="0"/>
              <a:cs typeface="Arial" charset="0"/>
            </a:endParaRPr>
          </a:p>
        </p:txBody>
      </p:sp>
      <p:sp>
        <p:nvSpPr>
          <p:cNvPr id="311300" name="Rettangolo 10"/>
          <p:cNvSpPr>
            <a:spLocks noChangeArrowheads="1"/>
          </p:cNvSpPr>
          <p:nvPr/>
        </p:nvSpPr>
        <p:spPr bwMode="auto">
          <a:xfrm>
            <a:off x="457200" y="1392238"/>
            <a:ext cx="8153400" cy="4246562"/>
          </a:xfrm>
          <a:prstGeom prst="rect">
            <a:avLst/>
          </a:prstGeom>
          <a:noFill/>
          <a:ln w="9525">
            <a:noFill/>
            <a:miter lim="800000"/>
            <a:headEnd/>
            <a:tailEnd/>
          </a:ln>
        </p:spPr>
        <p:txBody>
          <a:bodyPr>
            <a:spAutoFit/>
          </a:bodyPr>
          <a:lstStyle/>
          <a:p>
            <a:pPr algn="just">
              <a:tabLst>
                <a:tab pos="569913" algn="l"/>
                <a:tab pos="1484313" algn="l"/>
                <a:tab pos="2398713" algn="l"/>
                <a:tab pos="3313113" algn="l"/>
                <a:tab pos="4227513" algn="l"/>
                <a:tab pos="5141913" algn="l"/>
                <a:tab pos="6056313" algn="l"/>
                <a:tab pos="6970713" algn="l"/>
                <a:tab pos="7885113" algn="l"/>
                <a:tab pos="8799513" algn="l"/>
                <a:tab pos="9713913" algn="l"/>
              </a:tabLst>
            </a:pPr>
            <a:r>
              <a:rPr lang="it-IT" sz="1800">
                <a:solidFill>
                  <a:srgbClr val="262626"/>
                </a:solidFill>
              </a:rPr>
              <a:t>Un’adeguata pianificazione della revisione assume un’importanza fondamentale al fine di consentire al revisore di:</a:t>
            </a:r>
          </a:p>
          <a:p>
            <a:pPr algn="just">
              <a:buFont typeface="Wingdings" pitchFamily="2" charset="2"/>
              <a:buChar char="q"/>
              <a:tabLst>
                <a:tab pos="569913" algn="l"/>
                <a:tab pos="1484313" algn="l"/>
                <a:tab pos="2398713" algn="l"/>
                <a:tab pos="3313113" algn="l"/>
                <a:tab pos="4227513" algn="l"/>
                <a:tab pos="5141913" algn="l"/>
                <a:tab pos="6056313" algn="l"/>
                <a:tab pos="6970713" algn="l"/>
                <a:tab pos="7885113" algn="l"/>
                <a:tab pos="8799513" algn="l"/>
                <a:tab pos="9713913" algn="l"/>
              </a:tabLst>
            </a:pPr>
            <a:r>
              <a:rPr lang="it-IT" sz="1800">
                <a:solidFill>
                  <a:srgbClr val="262626"/>
                </a:solidFill>
              </a:rPr>
              <a:t> ridurre il </a:t>
            </a:r>
            <a:r>
              <a:rPr lang="it-IT" sz="1800" u="sng">
                <a:solidFill>
                  <a:srgbClr val="262626"/>
                </a:solidFill>
              </a:rPr>
              <a:t>rischio di revisione</a:t>
            </a:r>
            <a:r>
              <a:rPr lang="it-IT" sz="1800">
                <a:solidFill>
                  <a:srgbClr val="262626"/>
                </a:solidFill>
              </a:rPr>
              <a:t> ad un livello accettabile (coerente con gli obiettivi della revisione);</a:t>
            </a:r>
          </a:p>
          <a:p>
            <a:pPr algn="just">
              <a:buFont typeface="Wingdings" pitchFamily="2" charset="2"/>
              <a:buChar char="q"/>
              <a:tabLst>
                <a:tab pos="569913" algn="l"/>
                <a:tab pos="1484313" algn="l"/>
                <a:tab pos="2398713" algn="l"/>
                <a:tab pos="3313113" algn="l"/>
                <a:tab pos="4227513" algn="l"/>
                <a:tab pos="5141913" algn="l"/>
                <a:tab pos="6056313" algn="l"/>
                <a:tab pos="6970713" algn="l"/>
                <a:tab pos="7885113" algn="l"/>
                <a:tab pos="8799513" algn="l"/>
                <a:tab pos="9713913" algn="l"/>
              </a:tabLst>
            </a:pPr>
            <a:r>
              <a:rPr lang="it-IT" sz="1800">
                <a:solidFill>
                  <a:srgbClr val="262626"/>
                </a:solidFill>
              </a:rPr>
              <a:t> svolgere procedure di revisione coerenti con il </a:t>
            </a:r>
            <a:r>
              <a:rPr lang="it-IT" sz="1800" u="sng">
                <a:solidFill>
                  <a:srgbClr val="262626"/>
                </a:solidFill>
              </a:rPr>
              <a:t>costo della revisione</a:t>
            </a:r>
            <a:r>
              <a:rPr lang="it-IT" sz="1800">
                <a:solidFill>
                  <a:srgbClr val="262626"/>
                </a:solidFill>
              </a:rPr>
              <a:t>;</a:t>
            </a:r>
          </a:p>
          <a:p>
            <a:pPr algn="just">
              <a:buFont typeface="Wingdings" pitchFamily="2" charset="2"/>
              <a:buChar char="q"/>
              <a:tabLst>
                <a:tab pos="569913" algn="l"/>
                <a:tab pos="1484313" algn="l"/>
                <a:tab pos="2398713" algn="l"/>
                <a:tab pos="3313113" algn="l"/>
                <a:tab pos="4227513" algn="l"/>
                <a:tab pos="5141913" algn="l"/>
                <a:tab pos="6056313" algn="l"/>
                <a:tab pos="6970713" algn="l"/>
                <a:tab pos="7885113" algn="l"/>
                <a:tab pos="8799513" algn="l"/>
                <a:tab pos="9713913" algn="l"/>
              </a:tabLst>
            </a:pPr>
            <a:r>
              <a:rPr lang="it-IT" sz="1800">
                <a:solidFill>
                  <a:srgbClr val="262626"/>
                </a:solidFill>
              </a:rPr>
              <a:t> completare il lavoro e, quindi, emettere il giudizio sul bilancio nei </a:t>
            </a:r>
            <a:r>
              <a:rPr lang="it-IT" sz="1800" u="sng">
                <a:solidFill>
                  <a:srgbClr val="262626"/>
                </a:solidFill>
              </a:rPr>
              <a:t>tempi previsti</a:t>
            </a:r>
            <a:r>
              <a:rPr lang="it-IT" sz="1800">
                <a:solidFill>
                  <a:srgbClr val="262626"/>
                </a:solidFill>
              </a:rPr>
              <a:t>.</a:t>
            </a:r>
          </a:p>
          <a:p>
            <a:pPr algn="just">
              <a:tabLst>
                <a:tab pos="569913" algn="l"/>
                <a:tab pos="1484313" algn="l"/>
                <a:tab pos="2398713" algn="l"/>
                <a:tab pos="3313113" algn="l"/>
                <a:tab pos="4227513" algn="l"/>
                <a:tab pos="5141913" algn="l"/>
                <a:tab pos="6056313" algn="l"/>
                <a:tab pos="6970713" algn="l"/>
                <a:tab pos="7885113" algn="l"/>
                <a:tab pos="8799513" algn="l"/>
                <a:tab pos="9713913" algn="l"/>
              </a:tabLst>
            </a:pPr>
            <a:endParaRPr lang="it-IT" sz="1800">
              <a:solidFill>
                <a:srgbClr val="262626"/>
              </a:solidFill>
            </a:endParaRPr>
          </a:p>
          <a:p>
            <a:pPr algn="just">
              <a:tabLst>
                <a:tab pos="569913" algn="l"/>
                <a:tab pos="1484313" algn="l"/>
                <a:tab pos="2398713" algn="l"/>
                <a:tab pos="3313113" algn="l"/>
                <a:tab pos="4227513" algn="l"/>
                <a:tab pos="5141913" algn="l"/>
                <a:tab pos="6056313" algn="l"/>
                <a:tab pos="6970713" algn="l"/>
                <a:tab pos="7885113" algn="l"/>
                <a:tab pos="8799513" algn="l"/>
                <a:tab pos="9713913" algn="l"/>
              </a:tabLst>
            </a:pPr>
            <a:r>
              <a:rPr lang="it-IT" sz="1800">
                <a:solidFill>
                  <a:srgbClr val="252525"/>
                </a:solidFill>
              </a:rPr>
              <a:t>La pianificazione non deve essere considerata una fase distinta della revisione, ma un </a:t>
            </a:r>
            <a:r>
              <a:rPr lang="it-IT" sz="1800" u="sng">
                <a:solidFill>
                  <a:srgbClr val="252525"/>
                </a:solidFill>
              </a:rPr>
              <a:t>processo continuo e iterativo</a:t>
            </a:r>
            <a:r>
              <a:rPr lang="it-IT" sz="1800">
                <a:solidFill>
                  <a:srgbClr val="252525"/>
                </a:solidFill>
              </a:rPr>
              <a:t> che inizia poco dopo (o in coincidenza) con la conclusione della precedente revisione e prosegue fino alla conclusione dell’incarico in corso.</a:t>
            </a:r>
          </a:p>
          <a:p>
            <a:pPr algn="just">
              <a:tabLst>
                <a:tab pos="569913" algn="l"/>
                <a:tab pos="1484313" algn="l"/>
                <a:tab pos="2398713" algn="l"/>
                <a:tab pos="3313113" algn="l"/>
                <a:tab pos="4227513" algn="l"/>
                <a:tab pos="5141913" algn="l"/>
                <a:tab pos="6056313" algn="l"/>
                <a:tab pos="6970713" algn="l"/>
                <a:tab pos="7885113" algn="l"/>
                <a:tab pos="8799513" algn="l"/>
                <a:tab pos="9713913" algn="l"/>
              </a:tabLst>
            </a:pPr>
            <a:endParaRPr lang="it-IT" sz="1800">
              <a:solidFill>
                <a:srgbClr val="252525"/>
              </a:solidFill>
            </a:endParaRPr>
          </a:p>
          <a:p>
            <a:pPr algn="just">
              <a:tabLst>
                <a:tab pos="569913" algn="l"/>
                <a:tab pos="1484313" algn="l"/>
                <a:tab pos="2398713" algn="l"/>
                <a:tab pos="3313113" algn="l"/>
                <a:tab pos="4227513" algn="l"/>
                <a:tab pos="5141913" algn="l"/>
                <a:tab pos="6056313" algn="l"/>
                <a:tab pos="6970713" algn="l"/>
                <a:tab pos="7885113" algn="l"/>
                <a:tab pos="8799513" algn="l"/>
                <a:tab pos="9713913" algn="l"/>
              </a:tabLst>
            </a:pPr>
            <a:r>
              <a:rPr lang="it-IT" sz="1800">
                <a:solidFill>
                  <a:srgbClr val="252525"/>
                </a:solidFill>
              </a:rPr>
              <a:t>Devono essere coinvolti i diversi soggetti che fanno parte del team di revisione.</a:t>
            </a:r>
            <a:endParaRPr lang="it-IT" sz="1800">
              <a:solidFill>
                <a:srgbClr val="262626"/>
              </a:solidFill>
            </a:endParaRPr>
          </a:p>
        </p:txBody>
      </p:sp>
      <p:sp>
        <p:nvSpPr>
          <p:cNvPr id="311301"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ea typeface="MS PGothic"/>
                <a:cs typeface="MS PGothic"/>
              </a:rPr>
              <a:t>REVISIONE LEGALE: PROCESSO DI REVISIONE</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1"/>
          <p:cNvSpPr txBox="1">
            <a:spLocks noChangeArrowheads="1"/>
          </p:cNvSpPr>
          <p:nvPr/>
        </p:nvSpPr>
        <p:spPr bwMode="auto">
          <a:xfrm>
            <a:off x="0" y="617538"/>
            <a:ext cx="9067800" cy="533400"/>
          </a:xfrm>
          <a:prstGeom prst="rect">
            <a:avLst/>
          </a:prstGeom>
          <a:noFill/>
          <a:ln w="9525">
            <a:noFill/>
            <a:round/>
            <a:headEnd/>
            <a:tailEnd/>
          </a:ln>
        </p:spPr>
        <p:txBody>
          <a:bodyPr lIns="90000" tIns="46800" rIns="90000" bIns="46800" anchor="ctr"/>
          <a:lstStyle/>
          <a:p>
            <a:pPr algn="ctr">
              <a:spcBef>
                <a:spcPts val="1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sz="2350" dirty="0">
                <a:solidFill>
                  <a:srgbClr val="364D47"/>
                </a:solidFill>
                <a:latin typeface="Arial" pitchFamily="34" charset="0"/>
                <a:cs typeface="Arial" pitchFamily="34" charset="0"/>
              </a:rPr>
              <a:t>PIANIFICAZIONE: principi di revisione di riferimento</a:t>
            </a:r>
          </a:p>
        </p:txBody>
      </p:sp>
      <p:sp>
        <p:nvSpPr>
          <p:cNvPr id="5123" name="Text Box 2"/>
          <p:cNvSpPr txBox="1">
            <a:spLocks noChangeArrowheads="1"/>
          </p:cNvSpPr>
          <p:nvPr/>
        </p:nvSpPr>
        <p:spPr bwMode="auto">
          <a:xfrm>
            <a:off x="171450" y="1376363"/>
            <a:ext cx="8432800" cy="5100637"/>
          </a:xfrm>
          <a:prstGeom prst="rect">
            <a:avLst/>
          </a:prstGeom>
          <a:noFill/>
          <a:ln w="9525">
            <a:noFill/>
            <a:round/>
            <a:headEnd/>
            <a:tailEnd/>
          </a:ln>
        </p:spPr>
        <p:txBody>
          <a:bodyPr lIns="90000" tIns="46800" rIns="90000" bIns="46800" anchor="ctr"/>
          <a:lstStyle/>
          <a:p>
            <a:pPr marL="180975" indent="-179388" algn="just">
              <a:lnSpc>
                <a:spcPct val="150000"/>
              </a:lnSpc>
              <a:spcBef>
                <a:spcPts val="1125"/>
              </a:spcBef>
              <a:buFont typeface="Wingdings" pitchFamily="2" charset="2"/>
              <a:buChar char="q"/>
              <a:tabLst>
                <a:tab pos="180975" algn="l"/>
                <a:tab pos="1095375" algn="l"/>
                <a:tab pos="2009775" algn="l"/>
                <a:tab pos="2924175" algn="l"/>
                <a:tab pos="3838575" algn="l"/>
                <a:tab pos="4752975" algn="l"/>
                <a:tab pos="5667375" algn="l"/>
                <a:tab pos="6581775" algn="l"/>
                <a:tab pos="7496175" algn="l"/>
                <a:tab pos="8410575" algn="l"/>
                <a:tab pos="9324975" algn="l"/>
                <a:tab pos="10239375" algn="l"/>
              </a:tabLst>
            </a:pPr>
            <a:r>
              <a:rPr lang="it-IT" sz="1800">
                <a:solidFill>
                  <a:srgbClr val="252525"/>
                </a:solidFill>
              </a:rPr>
              <a:t> ISA n. 300: pianificazione.</a:t>
            </a:r>
          </a:p>
          <a:p>
            <a:pPr marL="180975" indent="-179388" algn="just">
              <a:lnSpc>
                <a:spcPct val="150000"/>
              </a:lnSpc>
              <a:spcBef>
                <a:spcPts val="1125"/>
              </a:spcBef>
              <a:buFont typeface="Wingdings" pitchFamily="2" charset="2"/>
              <a:buChar char="q"/>
              <a:tabLst>
                <a:tab pos="180975" algn="l"/>
                <a:tab pos="1095375" algn="l"/>
                <a:tab pos="2009775" algn="l"/>
                <a:tab pos="2924175" algn="l"/>
                <a:tab pos="3838575" algn="l"/>
                <a:tab pos="4752975" algn="l"/>
                <a:tab pos="5667375" algn="l"/>
                <a:tab pos="6581775" algn="l"/>
                <a:tab pos="7496175" algn="l"/>
                <a:tab pos="8410575" algn="l"/>
                <a:tab pos="9324975" algn="l"/>
                <a:tab pos="10239375" algn="l"/>
              </a:tabLst>
            </a:pPr>
            <a:r>
              <a:rPr lang="it-IT" sz="1800">
                <a:solidFill>
                  <a:srgbClr val="252525"/>
                </a:solidFill>
              </a:rPr>
              <a:t> ISA n. 315: identificazione e valutazione dei rischi di errori significativi mediante la comprensione dell’impresa e del contesto in cui opera.</a:t>
            </a:r>
          </a:p>
          <a:p>
            <a:pPr marL="180975" indent="-179388" algn="just">
              <a:lnSpc>
                <a:spcPct val="150000"/>
              </a:lnSpc>
              <a:spcBef>
                <a:spcPts val="1125"/>
              </a:spcBef>
              <a:buFont typeface="Wingdings" pitchFamily="2" charset="2"/>
              <a:buChar char="q"/>
              <a:tabLst>
                <a:tab pos="180975" algn="l"/>
                <a:tab pos="1095375" algn="l"/>
                <a:tab pos="2009775" algn="l"/>
                <a:tab pos="2924175" algn="l"/>
                <a:tab pos="3838575" algn="l"/>
                <a:tab pos="4752975" algn="l"/>
                <a:tab pos="5667375" algn="l"/>
                <a:tab pos="6581775" algn="l"/>
                <a:tab pos="7496175" algn="l"/>
                <a:tab pos="8410575" algn="l"/>
                <a:tab pos="9324975" algn="l"/>
                <a:tab pos="10239375" algn="l"/>
              </a:tabLst>
            </a:pPr>
            <a:r>
              <a:rPr lang="it-IT" sz="1800">
                <a:solidFill>
                  <a:srgbClr val="252525"/>
                </a:solidFill>
              </a:rPr>
              <a:t> ISA n. 320: significatività.</a:t>
            </a:r>
          </a:p>
          <a:p>
            <a:pPr marL="180975" indent="-179388" algn="just">
              <a:lnSpc>
                <a:spcPct val="150000"/>
              </a:lnSpc>
              <a:spcBef>
                <a:spcPts val="1125"/>
              </a:spcBef>
              <a:buFont typeface="Wingdings" pitchFamily="2" charset="2"/>
              <a:buChar char="q"/>
              <a:tabLst>
                <a:tab pos="180975" algn="l"/>
                <a:tab pos="1095375" algn="l"/>
                <a:tab pos="2009775" algn="l"/>
                <a:tab pos="2924175" algn="l"/>
                <a:tab pos="3838575" algn="l"/>
                <a:tab pos="4752975" algn="l"/>
                <a:tab pos="5667375" algn="l"/>
                <a:tab pos="6581775" algn="l"/>
                <a:tab pos="7496175" algn="l"/>
                <a:tab pos="8410575" algn="l"/>
                <a:tab pos="9324975" algn="l"/>
                <a:tab pos="10239375" algn="l"/>
              </a:tabLst>
            </a:pPr>
            <a:r>
              <a:rPr lang="it-IT" sz="1800">
                <a:solidFill>
                  <a:srgbClr val="252525"/>
                </a:solidFill>
              </a:rPr>
              <a:t> ISA n. 520: procedure di analisi comparativa.</a:t>
            </a:r>
          </a:p>
          <a:p>
            <a:pPr marL="180975" indent="-179388" algn="just">
              <a:lnSpc>
                <a:spcPct val="150000"/>
              </a:lnSpc>
              <a:spcBef>
                <a:spcPts val="1125"/>
              </a:spcBef>
              <a:buFont typeface="Wingdings" pitchFamily="2" charset="2"/>
              <a:buChar char="q"/>
              <a:tabLst>
                <a:tab pos="180975" algn="l"/>
                <a:tab pos="1095375" algn="l"/>
                <a:tab pos="2009775" algn="l"/>
                <a:tab pos="2924175" algn="l"/>
                <a:tab pos="3838575" algn="l"/>
                <a:tab pos="4752975" algn="l"/>
                <a:tab pos="5667375" algn="l"/>
                <a:tab pos="6581775" algn="l"/>
                <a:tab pos="7496175" algn="l"/>
                <a:tab pos="8410575" algn="l"/>
                <a:tab pos="9324975" algn="l"/>
                <a:tab pos="10239375" algn="l"/>
              </a:tabLst>
            </a:pPr>
            <a:r>
              <a:rPr lang="it-IT" sz="1800">
                <a:solidFill>
                  <a:srgbClr val="252525"/>
                </a:solidFill>
              </a:rPr>
              <a:t> ISA n. 1005: revisione delle PMI</a:t>
            </a:r>
          </a:p>
          <a:p>
            <a:pPr marL="180975" indent="-179388" algn="just">
              <a:lnSpc>
                <a:spcPct val="150000"/>
              </a:lnSpc>
              <a:spcBef>
                <a:spcPts val="1125"/>
              </a:spcBef>
              <a:buFont typeface="Wingdings" pitchFamily="2" charset="2"/>
              <a:buChar char="q"/>
              <a:tabLst>
                <a:tab pos="180975" algn="l"/>
                <a:tab pos="1095375" algn="l"/>
                <a:tab pos="2009775" algn="l"/>
                <a:tab pos="2924175" algn="l"/>
                <a:tab pos="3838575" algn="l"/>
                <a:tab pos="4752975" algn="l"/>
                <a:tab pos="5667375" algn="l"/>
                <a:tab pos="6581775" algn="l"/>
                <a:tab pos="7496175" algn="l"/>
                <a:tab pos="8410575" algn="l"/>
                <a:tab pos="9324975" algn="l"/>
                <a:tab pos="10239375" algn="l"/>
              </a:tabLst>
            </a:pPr>
            <a:endParaRPr lang="it-IT" sz="1800">
              <a:solidFill>
                <a:srgbClr val="252525"/>
              </a:solidFill>
            </a:endParaRPr>
          </a:p>
          <a:p>
            <a:pPr marL="180975" indent="-179388" algn="just">
              <a:tabLst>
                <a:tab pos="180975" algn="l"/>
                <a:tab pos="1095375" algn="l"/>
                <a:tab pos="2009775" algn="l"/>
                <a:tab pos="2924175" algn="l"/>
                <a:tab pos="3838575" algn="l"/>
                <a:tab pos="4752975" algn="l"/>
                <a:tab pos="5667375" algn="l"/>
                <a:tab pos="6581775" algn="l"/>
                <a:tab pos="7496175" algn="l"/>
                <a:tab pos="8410575" algn="l"/>
                <a:tab pos="9324975" algn="l"/>
                <a:tab pos="10239375" algn="l"/>
              </a:tabLst>
            </a:pPr>
            <a:r>
              <a:rPr lang="it-IT" sz="1800">
                <a:solidFill>
                  <a:srgbClr val="252525"/>
                </a:solidFill>
              </a:rPr>
              <a:t> </a:t>
            </a:r>
          </a:p>
        </p:txBody>
      </p:sp>
      <p:sp>
        <p:nvSpPr>
          <p:cNvPr id="313347" name="Segnaposto numero diapositiva 6"/>
          <p:cNvSpPr>
            <a:spLocks noGrp="1"/>
          </p:cNvSpPr>
          <p:nvPr>
            <p:ph type="sldNum" sz="quarter" idx="12"/>
          </p:nvPr>
        </p:nvSpPr>
        <p:spPr bwMode="auto">
          <a:noFill/>
          <a:ln>
            <a:miter lim="800000"/>
            <a:headEnd/>
            <a:tailEnd/>
          </a:ln>
        </p:spPr>
        <p:txBody>
          <a:bodyPr/>
          <a:lstStyle/>
          <a:p>
            <a:fld id="{18C35B97-FFAC-45D5-8ACF-8636BE31C786}" type="slidenum">
              <a:rPr lang="it-IT" sz="1000" smtClean="0">
                <a:latin typeface="Arial" charset="0"/>
                <a:cs typeface="Arial" charset="0"/>
              </a:rPr>
              <a:pPr/>
              <a:t>14</a:t>
            </a:fld>
            <a:endParaRPr lang="it-IT" sz="1000" smtClean="0">
              <a:latin typeface="Arial" charset="0"/>
              <a:cs typeface="Arial" charset="0"/>
            </a:endParaRPr>
          </a:p>
        </p:txBody>
      </p:sp>
      <p:sp>
        <p:nvSpPr>
          <p:cNvPr id="313348"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ea typeface="MS PGothic"/>
                <a:cs typeface="MS PGothic"/>
              </a:rPr>
              <a:t>REVISIONE LEGALE: PROCESSO DI REVISIONE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p:cNvSpPr txBox="1">
            <a:spLocks noChangeArrowheads="1"/>
          </p:cNvSpPr>
          <p:nvPr/>
        </p:nvSpPr>
        <p:spPr bwMode="auto">
          <a:xfrm>
            <a:off x="0" y="617538"/>
            <a:ext cx="9067800" cy="533400"/>
          </a:xfrm>
          <a:prstGeom prst="rect">
            <a:avLst/>
          </a:prstGeom>
          <a:noFill/>
          <a:ln w="9525">
            <a:noFill/>
            <a:round/>
            <a:headEnd/>
            <a:tailEnd/>
          </a:ln>
        </p:spPr>
        <p:txBody>
          <a:bodyPr lIns="90000" tIns="46800" rIns="90000" bIns="46800" anchor="ctr"/>
          <a:lstStyle/>
          <a:p>
            <a:pPr algn="ctr">
              <a:spcBef>
                <a:spcPts val="1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sz="2350" dirty="0">
                <a:solidFill>
                  <a:srgbClr val="364D47"/>
                </a:solidFill>
                <a:latin typeface="Arial" pitchFamily="34" charset="0"/>
                <a:cs typeface="Arial" pitchFamily="34" charset="0"/>
              </a:rPr>
              <a:t>PIANIFICAZIONE: piccole e medie imprese</a:t>
            </a:r>
          </a:p>
        </p:txBody>
      </p:sp>
      <p:sp>
        <p:nvSpPr>
          <p:cNvPr id="315394" name="Rectangle 4"/>
          <p:cNvSpPr>
            <a:spLocks noChangeArrowheads="1"/>
          </p:cNvSpPr>
          <p:nvPr/>
        </p:nvSpPr>
        <p:spPr bwMode="auto">
          <a:xfrm>
            <a:off x="323850" y="1646238"/>
            <a:ext cx="8229600" cy="4525962"/>
          </a:xfrm>
          <a:prstGeom prst="rect">
            <a:avLst/>
          </a:prstGeom>
          <a:noFill/>
          <a:ln w="9525">
            <a:noFill/>
            <a:round/>
            <a:headEnd/>
            <a:tailEnd/>
          </a:ln>
        </p:spPr>
        <p:txBody>
          <a:bodyPr lIns="90000" tIns="46800" rIns="90000" bIns="46800"/>
          <a:lstStyle/>
          <a:p>
            <a:pPr marL="341313" algn="just">
              <a:buFont typeface="Wingdings" pitchFamily="2" charset="2"/>
              <a:buChar char="q"/>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it-IT" sz="1800">
                <a:solidFill>
                  <a:srgbClr val="252525"/>
                </a:solidFill>
                <a:ea typeface="MS PGothic"/>
                <a:cs typeface="MS PGothic"/>
              </a:rPr>
              <a:t>Le attività da svolgere nella fase di pianificazione devono essere definite sulla base della dimensione della società e della complessità della revisione.</a:t>
            </a:r>
          </a:p>
          <a:p>
            <a:pPr marL="341313" algn="just">
              <a:buFont typeface="Wingdings" pitchFamily="2" charset="2"/>
              <a:buChar char="q"/>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endParaRPr lang="it-IT" sz="1800">
              <a:solidFill>
                <a:srgbClr val="252525"/>
              </a:solidFill>
              <a:ea typeface="MS PGothic"/>
              <a:cs typeface="MS PGothic"/>
            </a:endParaRPr>
          </a:p>
          <a:p>
            <a:pPr marL="341313" algn="just">
              <a:buFont typeface="Wingdings" pitchFamily="2" charset="2"/>
              <a:buChar char="q"/>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it-IT" sz="1800">
                <a:solidFill>
                  <a:srgbClr val="252525"/>
                </a:solidFill>
                <a:ea typeface="MS PGothic"/>
                <a:cs typeface="MS PGothic"/>
              </a:rPr>
              <a:t>Nelle PMI spesso l’attività di revisione è svolta dal responsabile della revisione con un solo collaboratore, quindi le comunicazioni all’interno del team sono facilitate.</a:t>
            </a:r>
          </a:p>
          <a:p>
            <a:pPr marL="341313" algn="just">
              <a:buFont typeface="Wingdings" pitchFamily="2" charset="2"/>
              <a:buChar char="q"/>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endParaRPr lang="it-IT" sz="1800">
              <a:solidFill>
                <a:srgbClr val="252525"/>
              </a:solidFill>
              <a:ea typeface="MS PGothic"/>
              <a:cs typeface="MS PGothic"/>
            </a:endParaRPr>
          </a:p>
          <a:p>
            <a:pPr marL="341313" algn="just">
              <a:buFont typeface="Wingdings" pitchFamily="2" charset="2"/>
              <a:buChar char="q"/>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it-IT" sz="1800">
                <a:solidFill>
                  <a:srgbClr val="252525"/>
                </a:solidFill>
                <a:ea typeface="MS PGothic"/>
                <a:cs typeface="MS PGothic"/>
              </a:rPr>
              <a:t>La pianificazione in una PMI non è un compito necessariamente complesso o dispendioso in termini di tempo. </a:t>
            </a:r>
          </a:p>
          <a:p>
            <a:pPr marL="341313" algn="just">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endParaRPr lang="it-IT" sz="1800">
              <a:solidFill>
                <a:srgbClr val="252525"/>
              </a:solidFill>
              <a:ea typeface="MS PGothic"/>
              <a:cs typeface="MS PGothic"/>
            </a:endParaRPr>
          </a:p>
          <a:p>
            <a:pPr marL="341313" algn="just">
              <a:buFont typeface="Wingdings" pitchFamily="2" charset="2"/>
              <a:buChar char="q"/>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it-IT" sz="1800" u="sng">
                <a:solidFill>
                  <a:srgbClr val="252525"/>
                </a:solidFill>
                <a:ea typeface="MS PGothic"/>
                <a:cs typeface="MS PGothic"/>
              </a:rPr>
              <a:t>Ad esempio, la pianificazione può essere effettuata in occasione di un incontro con il proprietario-amministratore (es. durante l’ultima verifica periodica dell’esercizio).</a:t>
            </a:r>
            <a:endParaRPr lang="it-IT" sz="1800">
              <a:solidFill>
                <a:srgbClr val="252525"/>
              </a:solidFill>
            </a:endParaRPr>
          </a:p>
        </p:txBody>
      </p:sp>
      <p:sp>
        <p:nvSpPr>
          <p:cNvPr id="315395" name="Segnaposto numero diapositiva 6"/>
          <p:cNvSpPr>
            <a:spLocks noGrp="1"/>
          </p:cNvSpPr>
          <p:nvPr>
            <p:ph type="sldNum" sz="quarter" idx="12"/>
          </p:nvPr>
        </p:nvSpPr>
        <p:spPr bwMode="auto">
          <a:noFill/>
          <a:ln>
            <a:miter lim="800000"/>
            <a:headEnd/>
            <a:tailEnd/>
          </a:ln>
        </p:spPr>
        <p:txBody>
          <a:bodyPr/>
          <a:lstStyle/>
          <a:p>
            <a:fld id="{951EA2BC-9A8B-442A-8FDA-45AE95AD1E47}" type="slidenum">
              <a:rPr lang="it-IT" sz="1000" smtClean="0">
                <a:latin typeface="Arial" charset="0"/>
                <a:cs typeface="Arial" charset="0"/>
              </a:rPr>
              <a:pPr/>
              <a:t>15</a:t>
            </a:fld>
            <a:endParaRPr lang="it-IT" sz="1000" smtClean="0">
              <a:latin typeface="Arial" charset="0"/>
              <a:cs typeface="Arial" charset="0"/>
            </a:endParaRPr>
          </a:p>
        </p:txBody>
      </p:sp>
      <p:sp>
        <p:nvSpPr>
          <p:cNvPr id="315396"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ea typeface="MS PGothic"/>
                <a:cs typeface="MS PGothic"/>
              </a:rPr>
              <a:t>REVISIONE LEGALE: PROCESSO DI REVISIONE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Callout con freccia in giù 36"/>
          <p:cNvSpPr/>
          <p:nvPr/>
        </p:nvSpPr>
        <p:spPr>
          <a:xfrm>
            <a:off x="4521200" y="1536700"/>
            <a:ext cx="1943100" cy="4660900"/>
          </a:xfrm>
          <a:prstGeom prst="downArrowCallout">
            <a:avLst>
              <a:gd name="adj1" fmla="val 36765"/>
              <a:gd name="adj2" fmla="val 26961"/>
              <a:gd name="adj3" fmla="val 37418"/>
              <a:gd name="adj4" fmla="val 8062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spcBef>
                <a:spcPct val="50000"/>
              </a:spcBef>
              <a:defRPr/>
            </a:pPr>
            <a:endParaRPr lang="it-IT"/>
          </a:p>
        </p:txBody>
      </p:sp>
      <p:sp>
        <p:nvSpPr>
          <p:cNvPr id="142340" name="Rectangle 4"/>
          <p:cNvSpPr>
            <a:spLocks noChangeArrowheads="1"/>
          </p:cNvSpPr>
          <p:nvPr/>
        </p:nvSpPr>
        <p:spPr bwMode="auto">
          <a:xfrm>
            <a:off x="2513013" y="5230813"/>
            <a:ext cx="1566862" cy="765175"/>
          </a:xfrm>
          <a:prstGeom prst="rect">
            <a:avLst/>
          </a:prstGeom>
          <a:solidFill>
            <a:schemeClr val="accent5">
              <a:lumMod val="20000"/>
              <a:lumOff val="80000"/>
            </a:schemeClr>
          </a:solidFill>
          <a:ln w="9525">
            <a:solidFill>
              <a:schemeClr val="tx1"/>
            </a:solidFill>
            <a:miter lim="800000"/>
            <a:headEnd/>
            <a:tailEnd/>
          </a:ln>
          <a:effectLst/>
        </p:spPr>
        <p:txBody>
          <a:bodyPr anchor="ctr"/>
          <a:lstStyle/>
          <a:p>
            <a:pPr algn="ctr" eaLnBrk="0" hangingPunct="0">
              <a:spcBef>
                <a:spcPct val="50000"/>
              </a:spcBef>
              <a:buFont typeface="Wingdings" pitchFamily="2" charset="2"/>
              <a:buNone/>
              <a:defRPr/>
            </a:pPr>
            <a:r>
              <a:rPr lang="it-IT" sz="1400" dirty="0">
                <a:solidFill>
                  <a:schemeClr val="tx2"/>
                </a:solidFill>
                <a:cs typeface="Arial" pitchFamily="34" charset="0"/>
              </a:rPr>
              <a:t>Determinazione della significatività</a:t>
            </a:r>
          </a:p>
        </p:txBody>
      </p:sp>
      <p:sp>
        <p:nvSpPr>
          <p:cNvPr id="142342" name="Rectangle 6"/>
          <p:cNvSpPr>
            <a:spLocks noChangeArrowheads="1"/>
          </p:cNvSpPr>
          <p:nvPr/>
        </p:nvSpPr>
        <p:spPr bwMode="auto">
          <a:xfrm>
            <a:off x="2522538" y="1482725"/>
            <a:ext cx="1346200" cy="576263"/>
          </a:xfrm>
          <a:prstGeom prst="rect">
            <a:avLst/>
          </a:prstGeom>
          <a:solidFill>
            <a:schemeClr val="tx2">
              <a:lumMod val="20000"/>
              <a:lumOff val="80000"/>
            </a:schemeClr>
          </a:solidFill>
          <a:ln w="9525">
            <a:solidFill>
              <a:schemeClr val="tx1"/>
            </a:solidFill>
            <a:miter lim="800000"/>
            <a:headEnd/>
            <a:tailEnd/>
          </a:ln>
          <a:effectLst/>
        </p:spPr>
        <p:txBody>
          <a:bodyPr anchor="ctr"/>
          <a:lstStyle/>
          <a:p>
            <a:pPr algn="ctr" eaLnBrk="0" hangingPunct="0">
              <a:spcBef>
                <a:spcPct val="50000"/>
              </a:spcBef>
              <a:defRPr/>
            </a:pPr>
            <a:r>
              <a:rPr lang="it-IT" sz="1400" dirty="0">
                <a:solidFill>
                  <a:schemeClr val="tx1">
                    <a:lumMod val="75000"/>
                  </a:schemeClr>
                </a:solidFill>
                <a:cs typeface="Arial" pitchFamily="34" charset="0"/>
              </a:rPr>
              <a:t>Conoscenza del cliente</a:t>
            </a:r>
          </a:p>
        </p:txBody>
      </p:sp>
      <p:sp>
        <p:nvSpPr>
          <p:cNvPr id="142345" name="Rectangle 9"/>
          <p:cNvSpPr>
            <a:spLocks noChangeArrowheads="1"/>
          </p:cNvSpPr>
          <p:nvPr/>
        </p:nvSpPr>
        <p:spPr bwMode="auto">
          <a:xfrm>
            <a:off x="2517775" y="4219575"/>
            <a:ext cx="1562100" cy="863600"/>
          </a:xfrm>
          <a:prstGeom prst="rect">
            <a:avLst/>
          </a:prstGeom>
          <a:solidFill>
            <a:srgbClr val="CCFF99"/>
          </a:solidFill>
          <a:ln w="9525">
            <a:solidFill>
              <a:schemeClr val="tx1"/>
            </a:solidFill>
            <a:miter lim="800000"/>
            <a:headEnd/>
            <a:tailEnd/>
          </a:ln>
          <a:effectLst/>
        </p:spPr>
        <p:txBody>
          <a:bodyPr anchor="ctr"/>
          <a:lstStyle/>
          <a:p>
            <a:pPr algn="ctr" eaLnBrk="0" hangingPunct="0">
              <a:spcBef>
                <a:spcPct val="50000"/>
              </a:spcBef>
              <a:defRPr/>
            </a:pPr>
            <a:r>
              <a:rPr lang="it-IT" sz="1400" dirty="0">
                <a:solidFill>
                  <a:schemeClr val="tx1">
                    <a:lumMod val="75000"/>
                  </a:schemeClr>
                </a:solidFill>
                <a:cs typeface="Arial" pitchFamily="34" charset="0"/>
              </a:rPr>
              <a:t>Valutazione del sistema di controllo interno</a:t>
            </a:r>
          </a:p>
        </p:txBody>
      </p:sp>
      <p:sp>
        <p:nvSpPr>
          <p:cNvPr id="142359" name="Rectangle 23"/>
          <p:cNvSpPr>
            <a:spLocks noChangeArrowheads="1"/>
          </p:cNvSpPr>
          <p:nvPr/>
        </p:nvSpPr>
        <p:spPr bwMode="auto">
          <a:xfrm>
            <a:off x="515938" y="3111500"/>
            <a:ext cx="1692275" cy="720725"/>
          </a:xfrm>
          <a:prstGeom prst="rect">
            <a:avLst/>
          </a:prstGeom>
          <a:solidFill>
            <a:srgbClr val="0070C0"/>
          </a:solidFill>
          <a:ln w="12700" cap="flat" cmpd="sng" algn="ctr">
            <a:solidFill>
              <a:srgbClr val="00279F"/>
            </a:solidFill>
            <a:prstDash val="solid"/>
            <a:round/>
            <a:headEnd type="none" w="med" len="med"/>
            <a:tailEnd type="none" w="med" len="med"/>
          </a:ln>
          <a:effectLst/>
        </p:spPr>
        <p:txBody>
          <a:bodyPr lIns="54000" tIns="54000" rIns="54000" bIns="54000"/>
          <a:lstStyle/>
          <a:p>
            <a:pPr algn="ctr" defTabSz="762000" eaLnBrk="0" hangingPunct="0">
              <a:spcBef>
                <a:spcPct val="50000"/>
              </a:spcBef>
              <a:defRPr/>
            </a:pPr>
            <a:r>
              <a:rPr lang="it-IT" sz="1600" dirty="0">
                <a:solidFill>
                  <a:schemeClr val="bg1"/>
                </a:solidFill>
                <a:effectLst>
                  <a:outerShdw blurRad="38100" dist="38100" dir="2700000" algn="tl">
                    <a:srgbClr val="000000">
                      <a:alpha val="43137"/>
                    </a:srgbClr>
                  </a:outerShdw>
                </a:effectLst>
                <a:cs typeface="Arial" pitchFamily="34" charset="0"/>
              </a:rPr>
              <a:t>Pianificazione della revisione</a:t>
            </a:r>
          </a:p>
        </p:txBody>
      </p:sp>
      <p:sp>
        <p:nvSpPr>
          <p:cNvPr id="317446" name="Rectangle 31"/>
          <p:cNvSpPr>
            <a:spLocks noChangeArrowheads="1"/>
          </p:cNvSpPr>
          <p:nvPr/>
        </p:nvSpPr>
        <p:spPr bwMode="auto">
          <a:xfrm>
            <a:off x="7196138" y="2871788"/>
            <a:ext cx="1223962" cy="1187450"/>
          </a:xfrm>
          <a:prstGeom prst="rect">
            <a:avLst/>
          </a:prstGeom>
          <a:solidFill>
            <a:srgbClr val="FFC000"/>
          </a:solidFill>
          <a:ln w="9525">
            <a:solidFill>
              <a:schemeClr val="tx1"/>
            </a:solidFill>
            <a:miter lim="800000"/>
            <a:headEnd/>
            <a:tailEnd/>
          </a:ln>
        </p:spPr>
        <p:txBody>
          <a:bodyPr anchor="ctr"/>
          <a:lstStyle/>
          <a:p>
            <a:pPr algn="ctr" eaLnBrk="0" hangingPunct="0">
              <a:spcBef>
                <a:spcPct val="50000"/>
              </a:spcBef>
            </a:pPr>
            <a:r>
              <a:rPr lang="it-IT" sz="1400">
                <a:solidFill>
                  <a:schemeClr val="tx2"/>
                </a:solidFill>
              </a:rPr>
              <a:t>Predisposizione programma di revisione</a:t>
            </a:r>
          </a:p>
        </p:txBody>
      </p:sp>
      <p:sp>
        <p:nvSpPr>
          <p:cNvPr id="142370" name="Rectangle 34"/>
          <p:cNvSpPr>
            <a:spLocks noChangeArrowheads="1"/>
          </p:cNvSpPr>
          <p:nvPr/>
        </p:nvSpPr>
        <p:spPr bwMode="auto">
          <a:xfrm>
            <a:off x="4757738" y="1743075"/>
            <a:ext cx="1436687" cy="752475"/>
          </a:xfrm>
          <a:prstGeom prst="rect">
            <a:avLst/>
          </a:prstGeom>
          <a:solidFill>
            <a:schemeClr val="tx2">
              <a:lumMod val="20000"/>
              <a:lumOff val="80000"/>
            </a:schemeClr>
          </a:solidFill>
          <a:ln w="9525">
            <a:solidFill>
              <a:schemeClr val="tx1"/>
            </a:solidFill>
            <a:miter lim="800000"/>
            <a:headEnd/>
            <a:tailEnd/>
          </a:ln>
          <a:effectLst/>
        </p:spPr>
        <p:txBody>
          <a:bodyPr anchor="ctr"/>
          <a:lstStyle/>
          <a:p>
            <a:pPr algn="ctr" eaLnBrk="0" hangingPunct="0">
              <a:spcBef>
                <a:spcPct val="50000"/>
              </a:spcBef>
              <a:defRPr/>
            </a:pPr>
            <a:r>
              <a:rPr lang="it-IT" sz="1400" dirty="0">
                <a:solidFill>
                  <a:schemeClr val="tx2"/>
                </a:solidFill>
                <a:cs typeface="Arial" pitchFamily="34" charset="0"/>
              </a:rPr>
              <a:t>Rischio intrinseco</a:t>
            </a:r>
          </a:p>
        </p:txBody>
      </p:sp>
      <p:sp>
        <p:nvSpPr>
          <p:cNvPr id="142395" name="Rectangle 59"/>
          <p:cNvSpPr>
            <a:spLocks noChangeArrowheads="1"/>
          </p:cNvSpPr>
          <p:nvPr/>
        </p:nvSpPr>
        <p:spPr bwMode="auto">
          <a:xfrm>
            <a:off x="2520950" y="2212975"/>
            <a:ext cx="1346200" cy="576263"/>
          </a:xfrm>
          <a:prstGeom prst="rect">
            <a:avLst/>
          </a:prstGeom>
          <a:solidFill>
            <a:schemeClr val="tx2">
              <a:lumMod val="20000"/>
              <a:lumOff val="80000"/>
            </a:schemeClr>
          </a:solidFill>
          <a:ln w="9525">
            <a:solidFill>
              <a:schemeClr val="tx1"/>
            </a:solidFill>
            <a:miter lim="800000"/>
            <a:headEnd/>
            <a:tailEnd/>
          </a:ln>
          <a:effectLst/>
        </p:spPr>
        <p:txBody>
          <a:bodyPr anchor="ctr"/>
          <a:lstStyle/>
          <a:p>
            <a:pPr algn="ctr" eaLnBrk="0" hangingPunct="0">
              <a:spcBef>
                <a:spcPct val="50000"/>
              </a:spcBef>
              <a:defRPr/>
            </a:pPr>
            <a:r>
              <a:rPr lang="it-IT" sz="1400" dirty="0">
                <a:solidFill>
                  <a:schemeClr val="tx1">
                    <a:lumMod val="75000"/>
                  </a:schemeClr>
                </a:solidFill>
                <a:cs typeface="Arial" pitchFamily="34" charset="0"/>
              </a:rPr>
              <a:t>Analisi comparativa</a:t>
            </a:r>
          </a:p>
        </p:txBody>
      </p:sp>
      <p:sp>
        <p:nvSpPr>
          <p:cNvPr id="142444" name="Rectangle 108"/>
          <p:cNvSpPr>
            <a:spLocks noChangeArrowheads="1"/>
          </p:cNvSpPr>
          <p:nvPr/>
        </p:nvSpPr>
        <p:spPr bwMode="auto">
          <a:xfrm>
            <a:off x="4767263" y="4284663"/>
            <a:ext cx="1439862" cy="720725"/>
          </a:xfrm>
          <a:prstGeom prst="rect">
            <a:avLst/>
          </a:prstGeom>
          <a:solidFill>
            <a:srgbClr val="CCFF99"/>
          </a:solidFill>
          <a:ln w="9525">
            <a:solidFill>
              <a:schemeClr val="tx1"/>
            </a:solidFill>
            <a:miter lim="800000"/>
            <a:headEnd/>
            <a:tailEnd/>
          </a:ln>
          <a:effectLst/>
        </p:spPr>
        <p:txBody>
          <a:bodyPr anchor="ctr"/>
          <a:lstStyle/>
          <a:p>
            <a:pPr algn="ctr" eaLnBrk="0" hangingPunct="0">
              <a:spcBef>
                <a:spcPct val="50000"/>
              </a:spcBef>
              <a:buFont typeface="Wingdings" pitchFamily="2" charset="2"/>
              <a:buNone/>
              <a:defRPr/>
            </a:pPr>
            <a:r>
              <a:rPr lang="it-IT" sz="1400" dirty="0">
                <a:solidFill>
                  <a:schemeClr val="tx1">
                    <a:lumMod val="75000"/>
                  </a:schemeClr>
                </a:solidFill>
                <a:cs typeface="Arial" pitchFamily="34" charset="0"/>
              </a:rPr>
              <a:t>Rischio di controllo</a:t>
            </a:r>
          </a:p>
        </p:txBody>
      </p:sp>
      <p:sp>
        <p:nvSpPr>
          <p:cNvPr id="142449" name="Rectangle 113"/>
          <p:cNvSpPr>
            <a:spLocks noChangeArrowheads="1"/>
          </p:cNvSpPr>
          <p:nvPr/>
        </p:nvSpPr>
        <p:spPr bwMode="auto">
          <a:xfrm>
            <a:off x="4741863" y="3098800"/>
            <a:ext cx="1439862" cy="720725"/>
          </a:xfrm>
          <a:prstGeom prst="rect">
            <a:avLst/>
          </a:prstGeom>
          <a:solidFill>
            <a:schemeClr val="accent5">
              <a:lumMod val="20000"/>
              <a:lumOff val="80000"/>
            </a:schemeClr>
          </a:solidFill>
          <a:ln w="9525">
            <a:solidFill>
              <a:schemeClr val="tx1"/>
            </a:solidFill>
            <a:miter lim="800000"/>
            <a:headEnd/>
            <a:tailEnd/>
          </a:ln>
          <a:effectLst/>
        </p:spPr>
        <p:txBody>
          <a:bodyPr anchor="ctr"/>
          <a:lstStyle/>
          <a:p>
            <a:pPr algn="ctr" eaLnBrk="0" hangingPunct="0">
              <a:spcBef>
                <a:spcPct val="50000"/>
              </a:spcBef>
              <a:defRPr/>
            </a:pPr>
            <a:r>
              <a:rPr lang="it-IT" sz="1400" dirty="0">
                <a:solidFill>
                  <a:schemeClr val="tx2"/>
                </a:solidFill>
                <a:cs typeface="Arial" pitchFamily="34" charset="0"/>
              </a:rPr>
              <a:t>Rischio di individuazione</a:t>
            </a:r>
          </a:p>
        </p:txBody>
      </p:sp>
      <p:cxnSp>
        <p:nvCxnSpPr>
          <p:cNvPr id="317451" name="Connettore 4 67"/>
          <p:cNvCxnSpPr>
            <a:cxnSpLocks noChangeShapeType="1"/>
            <a:stCxn id="142359" idx="3"/>
            <a:endCxn id="142342" idx="1"/>
          </p:cNvCxnSpPr>
          <p:nvPr/>
        </p:nvCxnSpPr>
        <p:spPr bwMode="auto">
          <a:xfrm flipV="1">
            <a:off x="2208213" y="1771650"/>
            <a:ext cx="314325" cy="1700213"/>
          </a:xfrm>
          <a:prstGeom prst="bentConnector3">
            <a:avLst>
              <a:gd name="adj1" fmla="val 50000"/>
            </a:avLst>
          </a:prstGeom>
          <a:noFill/>
          <a:ln w="12700" algn="ctr">
            <a:solidFill>
              <a:srgbClr val="00279F"/>
            </a:solidFill>
            <a:round/>
            <a:headEnd/>
            <a:tailEnd type="arrow" w="med" len="med"/>
          </a:ln>
        </p:spPr>
      </p:cxnSp>
      <p:cxnSp>
        <p:nvCxnSpPr>
          <p:cNvPr id="317452" name="Connettore 4 73"/>
          <p:cNvCxnSpPr>
            <a:cxnSpLocks noChangeShapeType="1"/>
            <a:stCxn id="142359" idx="3"/>
            <a:endCxn id="142345" idx="1"/>
          </p:cNvCxnSpPr>
          <p:nvPr/>
        </p:nvCxnSpPr>
        <p:spPr bwMode="auto">
          <a:xfrm>
            <a:off x="2208213" y="3471863"/>
            <a:ext cx="309562" cy="1179512"/>
          </a:xfrm>
          <a:prstGeom prst="bentConnector3">
            <a:avLst>
              <a:gd name="adj1" fmla="val 50000"/>
            </a:avLst>
          </a:prstGeom>
          <a:noFill/>
          <a:ln w="12700" algn="ctr">
            <a:solidFill>
              <a:srgbClr val="00279F"/>
            </a:solidFill>
            <a:round/>
            <a:headEnd/>
            <a:tailEnd type="arrow" w="med" len="med"/>
          </a:ln>
        </p:spPr>
      </p:cxnSp>
      <p:cxnSp>
        <p:nvCxnSpPr>
          <p:cNvPr id="317453" name="Connettore 4 75"/>
          <p:cNvCxnSpPr>
            <a:cxnSpLocks noChangeShapeType="1"/>
            <a:stCxn id="142359" idx="3"/>
            <a:endCxn id="142340" idx="1"/>
          </p:cNvCxnSpPr>
          <p:nvPr/>
        </p:nvCxnSpPr>
        <p:spPr bwMode="auto">
          <a:xfrm>
            <a:off x="2208213" y="3471863"/>
            <a:ext cx="304800" cy="2141537"/>
          </a:xfrm>
          <a:prstGeom prst="bentConnector3">
            <a:avLst>
              <a:gd name="adj1" fmla="val 50000"/>
            </a:avLst>
          </a:prstGeom>
          <a:noFill/>
          <a:ln w="12700" algn="ctr">
            <a:solidFill>
              <a:srgbClr val="00279F"/>
            </a:solidFill>
            <a:round/>
            <a:headEnd/>
            <a:tailEnd type="arrow" w="med" len="med"/>
          </a:ln>
        </p:spPr>
      </p:cxnSp>
      <p:cxnSp>
        <p:nvCxnSpPr>
          <p:cNvPr id="317454" name="Connettore 4 81"/>
          <p:cNvCxnSpPr>
            <a:cxnSpLocks noChangeShapeType="1"/>
            <a:stCxn id="142359" idx="3"/>
            <a:endCxn id="142395" idx="1"/>
          </p:cNvCxnSpPr>
          <p:nvPr/>
        </p:nvCxnSpPr>
        <p:spPr bwMode="auto">
          <a:xfrm flipV="1">
            <a:off x="2208213" y="2501900"/>
            <a:ext cx="312737" cy="969963"/>
          </a:xfrm>
          <a:prstGeom prst="bentConnector3">
            <a:avLst>
              <a:gd name="adj1" fmla="val 50000"/>
            </a:avLst>
          </a:prstGeom>
          <a:noFill/>
          <a:ln w="12700" algn="ctr">
            <a:solidFill>
              <a:srgbClr val="00279F"/>
            </a:solidFill>
            <a:round/>
            <a:headEnd/>
            <a:tailEnd type="arrow" w="med" len="med"/>
          </a:ln>
        </p:spPr>
      </p:cxnSp>
      <p:cxnSp>
        <p:nvCxnSpPr>
          <p:cNvPr id="317455" name="Connettore 4 83"/>
          <p:cNvCxnSpPr>
            <a:cxnSpLocks noChangeShapeType="1"/>
            <a:stCxn id="142342" idx="3"/>
            <a:endCxn id="142370" idx="1"/>
          </p:cNvCxnSpPr>
          <p:nvPr/>
        </p:nvCxnSpPr>
        <p:spPr bwMode="auto">
          <a:xfrm>
            <a:off x="3868738" y="1771650"/>
            <a:ext cx="889000" cy="347663"/>
          </a:xfrm>
          <a:prstGeom prst="bentConnector3">
            <a:avLst>
              <a:gd name="adj1" fmla="val 50000"/>
            </a:avLst>
          </a:prstGeom>
          <a:noFill/>
          <a:ln w="12700" algn="ctr">
            <a:solidFill>
              <a:srgbClr val="00279F"/>
            </a:solidFill>
            <a:round/>
            <a:headEnd/>
            <a:tailEnd type="arrow" w="med" len="med"/>
          </a:ln>
        </p:spPr>
      </p:cxnSp>
      <p:cxnSp>
        <p:nvCxnSpPr>
          <p:cNvPr id="317456" name="Connettore 4 85"/>
          <p:cNvCxnSpPr>
            <a:cxnSpLocks noChangeShapeType="1"/>
            <a:stCxn id="142395" idx="3"/>
            <a:endCxn id="142370" idx="1"/>
          </p:cNvCxnSpPr>
          <p:nvPr/>
        </p:nvCxnSpPr>
        <p:spPr bwMode="auto">
          <a:xfrm flipV="1">
            <a:off x="3867150" y="2119313"/>
            <a:ext cx="890588" cy="382587"/>
          </a:xfrm>
          <a:prstGeom prst="bentConnector3">
            <a:avLst>
              <a:gd name="adj1" fmla="val 50000"/>
            </a:avLst>
          </a:prstGeom>
          <a:noFill/>
          <a:ln w="12700" algn="ctr">
            <a:solidFill>
              <a:srgbClr val="00279F"/>
            </a:solidFill>
            <a:round/>
            <a:headEnd/>
            <a:tailEnd type="arrow" w="med" len="med"/>
          </a:ln>
        </p:spPr>
      </p:cxnSp>
      <p:cxnSp>
        <p:nvCxnSpPr>
          <p:cNvPr id="317457" name="Connettore 2 87"/>
          <p:cNvCxnSpPr>
            <a:cxnSpLocks noChangeShapeType="1"/>
            <a:stCxn id="142345" idx="3"/>
            <a:endCxn id="142444" idx="1"/>
          </p:cNvCxnSpPr>
          <p:nvPr/>
        </p:nvCxnSpPr>
        <p:spPr bwMode="auto">
          <a:xfrm flipV="1">
            <a:off x="4079875" y="4645025"/>
            <a:ext cx="687388" cy="6350"/>
          </a:xfrm>
          <a:prstGeom prst="straightConnector1">
            <a:avLst/>
          </a:prstGeom>
          <a:noFill/>
          <a:ln w="12700" algn="ctr">
            <a:solidFill>
              <a:srgbClr val="00279F"/>
            </a:solidFill>
            <a:round/>
            <a:headEnd/>
            <a:tailEnd type="arrow" w="med" len="med"/>
          </a:ln>
        </p:spPr>
      </p:cxnSp>
      <p:cxnSp>
        <p:nvCxnSpPr>
          <p:cNvPr id="317458" name="Connettore 4 89"/>
          <p:cNvCxnSpPr>
            <a:cxnSpLocks noChangeShapeType="1"/>
            <a:stCxn id="142370" idx="3"/>
            <a:endCxn id="317446" idx="0"/>
          </p:cNvCxnSpPr>
          <p:nvPr/>
        </p:nvCxnSpPr>
        <p:spPr bwMode="auto">
          <a:xfrm>
            <a:off x="6194425" y="2119313"/>
            <a:ext cx="1614488" cy="752475"/>
          </a:xfrm>
          <a:prstGeom prst="bentConnector2">
            <a:avLst/>
          </a:prstGeom>
          <a:noFill/>
          <a:ln w="12700" algn="ctr">
            <a:solidFill>
              <a:srgbClr val="00279F"/>
            </a:solidFill>
            <a:round/>
            <a:headEnd/>
            <a:tailEnd type="arrow" w="med" len="med"/>
          </a:ln>
        </p:spPr>
      </p:cxnSp>
      <p:cxnSp>
        <p:nvCxnSpPr>
          <p:cNvPr id="317459" name="Connettore 4 91"/>
          <p:cNvCxnSpPr>
            <a:cxnSpLocks noChangeShapeType="1"/>
            <a:stCxn id="142444" idx="3"/>
            <a:endCxn id="317446" idx="2"/>
          </p:cNvCxnSpPr>
          <p:nvPr/>
        </p:nvCxnSpPr>
        <p:spPr bwMode="auto">
          <a:xfrm flipV="1">
            <a:off x="6207125" y="4059238"/>
            <a:ext cx="1601788" cy="585787"/>
          </a:xfrm>
          <a:prstGeom prst="bentConnector2">
            <a:avLst/>
          </a:prstGeom>
          <a:noFill/>
          <a:ln w="12700" algn="ctr">
            <a:solidFill>
              <a:srgbClr val="00279F"/>
            </a:solidFill>
            <a:round/>
            <a:headEnd/>
            <a:tailEnd type="arrow" w="med" len="med"/>
          </a:ln>
        </p:spPr>
      </p:cxnSp>
      <p:cxnSp>
        <p:nvCxnSpPr>
          <p:cNvPr id="317460" name="Connettore 2 46"/>
          <p:cNvCxnSpPr>
            <a:cxnSpLocks noChangeShapeType="1"/>
          </p:cNvCxnSpPr>
          <p:nvPr/>
        </p:nvCxnSpPr>
        <p:spPr bwMode="auto">
          <a:xfrm rot="10800000">
            <a:off x="6181725" y="3459163"/>
            <a:ext cx="1014413" cy="6350"/>
          </a:xfrm>
          <a:prstGeom prst="straightConnector1">
            <a:avLst/>
          </a:prstGeom>
          <a:noFill/>
          <a:ln w="9525" algn="ctr">
            <a:solidFill>
              <a:schemeClr val="tx1"/>
            </a:solidFill>
            <a:round/>
            <a:headEnd/>
            <a:tailEnd type="arrow" w="med" len="med"/>
          </a:ln>
        </p:spPr>
      </p:cxnSp>
      <p:sp>
        <p:nvSpPr>
          <p:cNvPr id="317461" name="CasellaDiTesto 37"/>
          <p:cNvSpPr txBox="1">
            <a:spLocks noChangeArrowheads="1"/>
          </p:cNvSpPr>
          <p:nvPr/>
        </p:nvSpPr>
        <p:spPr bwMode="auto">
          <a:xfrm>
            <a:off x="4502150" y="6184900"/>
            <a:ext cx="1949450" cy="338138"/>
          </a:xfrm>
          <a:prstGeom prst="rect">
            <a:avLst/>
          </a:prstGeom>
          <a:noFill/>
          <a:ln w="9525">
            <a:noFill/>
            <a:miter lim="800000"/>
            <a:headEnd/>
            <a:tailEnd/>
          </a:ln>
        </p:spPr>
        <p:txBody>
          <a:bodyPr wrap="none">
            <a:spAutoFit/>
          </a:bodyPr>
          <a:lstStyle/>
          <a:p>
            <a:pPr algn="ctr" eaLnBrk="0" hangingPunct="0">
              <a:spcBef>
                <a:spcPct val="50000"/>
              </a:spcBef>
            </a:pPr>
            <a:r>
              <a:rPr lang="it-IT" sz="1600">
                <a:solidFill>
                  <a:srgbClr val="FF0000"/>
                </a:solidFill>
              </a:rPr>
              <a:t>Rischio di revisione</a:t>
            </a:r>
          </a:p>
        </p:txBody>
      </p:sp>
      <p:sp>
        <p:nvSpPr>
          <p:cNvPr id="317462" name="Segnaposto numero diapositiva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defTabSz="457200"/>
            <a:fld id="{2F2CA611-98E1-41C5-8633-B51E23766442}" type="slidenum">
              <a:rPr lang="it-IT" sz="1200">
                <a:solidFill>
                  <a:schemeClr val="tx2"/>
                </a:solidFill>
                <a:latin typeface="Calibri" pitchFamily="34" charset="0"/>
                <a:ea typeface="MS PGothic"/>
                <a:cs typeface="MS PGothic"/>
              </a:rPr>
              <a:pPr algn="r" defTabSz="457200"/>
              <a:t>16</a:t>
            </a:fld>
            <a:endParaRPr lang="it-IT" sz="1200">
              <a:solidFill>
                <a:schemeClr val="tx2"/>
              </a:solidFill>
              <a:latin typeface="Calibri" pitchFamily="34" charset="0"/>
              <a:ea typeface="MS PGothic"/>
              <a:cs typeface="MS PGothic"/>
            </a:endParaRPr>
          </a:p>
        </p:txBody>
      </p:sp>
      <p:sp>
        <p:nvSpPr>
          <p:cNvPr id="317463" name="Rectangle 1026"/>
          <p:cNvSpPr>
            <a:spLocks noChangeArrowheads="1"/>
          </p:cNvSpPr>
          <p:nvPr/>
        </p:nvSpPr>
        <p:spPr bwMode="auto">
          <a:xfrm>
            <a:off x="0" y="0"/>
            <a:ext cx="8420100" cy="609600"/>
          </a:xfrm>
          <a:prstGeom prst="rect">
            <a:avLst/>
          </a:prstGeom>
          <a:noFill/>
          <a:ln w="9525">
            <a:noFill/>
            <a:miter lim="800000"/>
            <a:headEnd/>
            <a:tailEnd/>
          </a:ln>
        </p:spPr>
        <p:txBody>
          <a:bodyPr anchor="ctr"/>
          <a:lstStyle/>
          <a:p>
            <a:pPr defTabSz="457200"/>
            <a:endParaRPr lang="en-GB" sz="2000">
              <a:latin typeface="Rotis Semi Sans Std 65 Bold"/>
              <a:ea typeface="MS PGothic"/>
              <a:cs typeface="MS PGothic"/>
            </a:endParaRPr>
          </a:p>
        </p:txBody>
      </p:sp>
      <p:sp>
        <p:nvSpPr>
          <p:cNvPr id="26" name="Text Box 35"/>
          <p:cNvSpPr txBox="1">
            <a:spLocks noChangeArrowheads="1"/>
          </p:cNvSpPr>
          <p:nvPr/>
        </p:nvSpPr>
        <p:spPr bwMode="auto">
          <a:xfrm>
            <a:off x="152400" y="592138"/>
            <a:ext cx="9067800" cy="533400"/>
          </a:xfrm>
          <a:prstGeom prst="rect">
            <a:avLst/>
          </a:prstGeom>
          <a:noFill/>
          <a:ln w="9525">
            <a:noFill/>
            <a:round/>
            <a:headEnd/>
            <a:tailEnd/>
          </a:ln>
        </p:spPr>
        <p:txBody>
          <a:bodyPr lIns="90000" tIns="46800" rIns="90000" bIns="46800" anchor="ctr"/>
          <a:lstStyle/>
          <a:p>
            <a:pPr algn="ctr">
              <a:spcBef>
                <a:spcPts val="1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sz="2350" dirty="0">
                <a:solidFill>
                  <a:srgbClr val="364D47"/>
                </a:solidFill>
                <a:latin typeface="Arial" pitchFamily="34" charset="0"/>
                <a:cs typeface="Arial" pitchFamily="34" charset="0"/>
              </a:rPr>
              <a:t>PIANIFICAZIONE: fasi</a:t>
            </a:r>
          </a:p>
        </p:txBody>
      </p:sp>
      <p:sp>
        <p:nvSpPr>
          <p:cNvPr id="317465"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ea typeface="MS PGothic"/>
                <a:cs typeface="MS PGothic"/>
              </a:rPr>
              <a:t>REVISIONE LEGALE: PROCESSO DI REVISIONE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1"/>
          <p:cNvSpPr txBox="1">
            <a:spLocks noChangeArrowheads="1"/>
          </p:cNvSpPr>
          <p:nvPr/>
        </p:nvSpPr>
        <p:spPr bwMode="auto">
          <a:xfrm>
            <a:off x="371475" y="1706563"/>
            <a:ext cx="8229600" cy="4846637"/>
          </a:xfrm>
          <a:prstGeom prst="rect">
            <a:avLst/>
          </a:prstGeom>
          <a:noFill/>
          <a:ln w="9525">
            <a:noFill/>
            <a:round/>
            <a:headEnd/>
            <a:tailEnd/>
          </a:ln>
        </p:spPr>
        <p:txBody>
          <a:bodyPr/>
          <a:lstStyle/>
          <a:p>
            <a:pPr>
              <a:defRPr/>
            </a:pPr>
            <a:r>
              <a:rPr lang="it-IT" sz="1800" dirty="0">
                <a:latin typeface="Arial" pitchFamily="34" charset="0"/>
                <a:cs typeface="Arial" pitchFamily="34" charset="0"/>
              </a:rPr>
              <a:t>Aspetti da valutare:</a:t>
            </a:r>
          </a:p>
          <a:p>
            <a:pPr>
              <a:buFont typeface="Wingdings" pitchFamily="2" charset="2"/>
              <a:buChar char="q"/>
              <a:defRPr/>
            </a:pPr>
            <a:r>
              <a:rPr lang="it-IT" sz="1800" dirty="0">
                <a:latin typeface="Arial" pitchFamily="34" charset="0"/>
                <a:cs typeface="Arial" pitchFamily="34" charset="0"/>
              </a:rPr>
              <a:t>settore di attività, regolamentazione di settore e altri fattori esterni, incluse eventuali norme specifiche sull’informativa finanziaria;</a:t>
            </a:r>
          </a:p>
          <a:p>
            <a:pPr>
              <a:buFont typeface="Wingdings" pitchFamily="2" charset="2"/>
              <a:buChar char="q"/>
              <a:defRPr/>
            </a:pPr>
            <a:r>
              <a:rPr lang="it-IT" sz="1800" dirty="0">
                <a:latin typeface="Arial" pitchFamily="34" charset="0"/>
                <a:cs typeface="Arial" pitchFamily="34" charset="0"/>
              </a:rPr>
              <a:t>natura dell’impresa (attività operativa, assetto proprietario e struttura di </a:t>
            </a:r>
            <a:r>
              <a:rPr lang="it-IT" sz="1800" dirty="0" err="1">
                <a:latin typeface="Arial" pitchFamily="34" charset="0"/>
                <a:cs typeface="Arial" pitchFamily="34" charset="0"/>
              </a:rPr>
              <a:t>governance</a:t>
            </a:r>
            <a:r>
              <a:rPr lang="it-IT" sz="1800" dirty="0">
                <a:latin typeface="Arial" pitchFamily="34" charset="0"/>
                <a:cs typeface="Arial" pitchFamily="34" charset="0"/>
              </a:rPr>
              <a:t>, tipologia di investimenti attuali e pianificati, struttura organizzativa e copertura finanziaria);</a:t>
            </a:r>
          </a:p>
          <a:p>
            <a:pPr>
              <a:buFont typeface="Wingdings" pitchFamily="2" charset="2"/>
              <a:buChar char="q"/>
              <a:defRPr/>
            </a:pPr>
            <a:r>
              <a:rPr lang="it-IT" sz="1800" dirty="0">
                <a:latin typeface="Arial" pitchFamily="34" charset="0"/>
                <a:cs typeface="Arial" pitchFamily="34" charset="0"/>
              </a:rPr>
              <a:t>principi contabili e politiche di bilancio adottate;</a:t>
            </a:r>
          </a:p>
          <a:p>
            <a:pPr>
              <a:buFont typeface="Wingdings" pitchFamily="2" charset="2"/>
              <a:buChar char="q"/>
              <a:defRPr/>
            </a:pPr>
            <a:r>
              <a:rPr lang="it-IT" sz="1800" dirty="0">
                <a:latin typeface="Arial" pitchFamily="34" charset="0"/>
                <a:cs typeface="Arial" pitchFamily="34" charset="0"/>
              </a:rPr>
              <a:t>obiettivi e strategie di business e relativi rischi che possono comportare in rischi di errori nel bilancio; </a:t>
            </a:r>
          </a:p>
          <a:p>
            <a:pPr>
              <a:buFont typeface="Wingdings" pitchFamily="2" charset="2"/>
              <a:buChar char="q"/>
              <a:defRPr/>
            </a:pPr>
            <a:r>
              <a:rPr lang="it-IT" sz="1800" dirty="0">
                <a:latin typeface="Arial" pitchFamily="34" charset="0"/>
                <a:cs typeface="Arial" pitchFamily="34" charset="0"/>
              </a:rPr>
              <a:t>sistema di controllo di gestione (misurazione della performance economico-finanziaria dell’impresa).</a:t>
            </a:r>
          </a:p>
          <a:p>
            <a:pPr>
              <a:buFont typeface="Wingdings" pitchFamily="2" charset="2"/>
              <a:buChar char="q"/>
              <a:defRPr/>
            </a:pPr>
            <a:endParaRPr lang="it-IT" sz="2000" dirty="0">
              <a:latin typeface="Arial" pitchFamily="34" charset="0"/>
              <a:cs typeface="Arial" pitchFamily="34" charset="0"/>
            </a:endParaRPr>
          </a:p>
          <a:p>
            <a:pPr marL="341313" indent="-341313">
              <a:spcBef>
                <a:spcPts val="45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it-IT" sz="2000" dirty="0">
              <a:solidFill>
                <a:srgbClr val="252525"/>
              </a:solidFill>
              <a:latin typeface="Arial" pitchFamily="34" charset="0"/>
            </a:endParaRPr>
          </a:p>
          <a:p>
            <a:pPr marL="341313" indent="-341313">
              <a:spcBef>
                <a:spcPts val="45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it-IT" sz="2000" dirty="0">
              <a:solidFill>
                <a:srgbClr val="252525"/>
              </a:solidFill>
              <a:latin typeface="Arial" pitchFamily="34" charset="0"/>
            </a:endParaRPr>
          </a:p>
          <a:p>
            <a:pPr marL="341313" indent="-341313">
              <a:spcBef>
                <a:spcPts val="45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sz="2000" dirty="0">
                <a:solidFill>
                  <a:srgbClr val="252525"/>
                </a:solidFill>
                <a:latin typeface="Arial" pitchFamily="34" charset="0"/>
              </a:rPr>
              <a:t>	</a:t>
            </a:r>
          </a:p>
        </p:txBody>
      </p:sp>
      <p:sp>
        <p:nvSpPr>
          <p:cNvPr id="18437" name="Text Box 4"/>
          <p:cNvSpPr txBox="1">
            <a:spLocks noChangeArrowheads="1"/>
          </p:cNvSpPr>
          <p:nvPr/>
        </p:nvSpPr>
        <p:spPr bwMode="auto">
          <a:xfrm>
            <a:off x="152400" y="717550"/>
            <a:ext cx="9067800" cy="623888"/>
          </a:xfrm>
          <a:prstGeom prst="rect">
            <a:avLst/>
          </a:prstGeom>
          <a:noFill/>
          <a:ln w="9525">
            <a:noFill/>
            <a:round/>
            <a:headEnd/>
            <a:tailEnd/>
          </a:ln>
        </p:spPr>
        <p:txBody>
          <a:bodyPr lIns="90000" tIns="46800" rIns="90000" bIns="46800" anchor="ct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sz="2350" dirty="0">
                <a:solidFill>
                  <a:srgbClr val="364D47"/>
                </a:solidFill>
                <a:latin typeface="Arial" pitchFamily="34" charset="0"/>
                <a:cs typeface="Arial" pitchFamily="34" charset="0"/>
              </a:rPr>
              <a:t>CONOSCENZA DEL CLIENTE</a:t>
            </a:r>
          </a:p>
        </p:txBody>
      </p:sp>
      <p:sp>
        <p:nvSpPr>
          <p:cNvPr id="319491" name="Segnaposto numero diapositiva 6"/>
          <p:cNvSpPr>
            <a:spLocks noGrp="1"/>
          </p:cNvSpPr>
          <p:nvPr>
            <p:ph type="sldNum" sz="quarter" idx="12"/>
          </p:nvPr>
        </p:nvSpPr>
        <p:spPr bwMode="auto">
          <a:noFill/>
          <a:ln>
            <a:miter lim="800000"/>
            <a:headEnd/>
            <a:tailEnd/>
          </a:ln>
        </p:spPr>
        <p:txBody>
          <a:bodyPr/>
          <a:lstStyle/>
          <a:p>
            <a:fld id="{05C1D3F8-6E10-43FE-B7FF-6E7780DA9C3E}" type="slidenum">
              <a:rPr lang="it-IT" sz="1000" smtClean="0">
                <a:latin typeface="Arial" charset="0"/>
                <a:cs typeface="Arial" charset="0"/>
              </a:rPr>
              <a:pPr/>
              <a:t>17</a:t>
            </a:fld>
            <a:endParaRPr lang="it-IT" sz="1000" smtClean="0">
              <a:latin typeface="Arial" charset="0"/>
              <a:cs typeface="Arial" charset="0"/>
            </a:endParaRPr>
          </a:p>
        </p:txBody>
      </p:sp>
      <p:sp>
        <p:nvSpPr>
          <p:cNvPr id="319492" name="Rettangolo 7"/>
          <p:cNvSpPr>
            <a:spLocks noChangeArrowheads="1"/>
          </p:cNvSpPr>
          <p:nvPr/>
        </p:nvSpPr>
        <p:spPr bwMode="auto">
          <a:xfrm>
            <a:off x="3111500" y="5980113"/>
            <a:ext cx="2019300" cy="457200"/>
          </a:xfrm>
          <a:prstGeom prst="rect">
            <a:avLst/>
          </a:prstGeom>
          <a:noFill/>
          <a:ln w="9525">
            <a:noFill/>
            <a:miter lim="800000"/>
            <a:headEnd/>
            <a:tailEnd/>
          </a:ln>
        </p:spPr>
        <p:txBody>
          <a:bodyPr wrap="none">
            <a:spAutoFit/>
          </a:bodyPr>
          <a:lstStyle/>
          <a:p>
            <a:pPr marL="341313" indent="-341313" algn="ctr">
              <a:lnSpc>
                <a:spcPct val="15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sz="1800">
                <a:solidFill>
                  <a:srgbClr val="252525"/>
                </a:solidFill>
                <a:ea typeface="MS PGothic"/>
                <a:cs typeface="MS PGothic"/>
              </a:rPr>
              <a:t>QUESTIONARIO</a:t>
            </a:r>
          </a:p>
        </p:txBody>
      </p:sp>
      <p:sp>
        <p:nvSpPr>
          <p:cNvPr id="9" name="Freccia in giù 8"/>
          <p:cNvSpPr/>
          <p:nvPr/>
        </p:nvSpPr>
        <p:spPr>
          <a:xfrm>
            <a:off x="3505200" y="5257800"/>
            <a:ext cx="1371600" cy="609600"/>
          </a:xfrm>
          <a:prstGeom prst="down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it-IT"/>
          </a:p>
        </p:txBody>
      </p:sp>
      <p:sp>
        <p:nvSpPr>
          <p:cNvPr id="319494"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ea typeface="MS PGothic"/>
                <a:cs typeface="MS PGothic"/>
              </a:rPr>
              <a:t>REVISIONE LEGALE: PROCESSO DI REVISIONE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7" name="Text Box 1"/>
          <p:cNvSpPr txBox="1">
            <a:spLocks noChangeArrowheads="1"/>
          </p:cNvSpPr>
          <p:nvPr/>
        </p:nvSpPr>
        <p:spPr bwMode="auto">
          <a:xfrm>
            <a:off x="371475" y="1143000"/>
            <a:ext cx="8229600" cy="2286000"/>
          </a:xfrm>
          <a:prstGeom prst="rect">
            <a:avLst/>
          </a:prstGeom>
          <a:noFill/>
          <a:ln w="9525">
            <a:noFill/>
            <a:round/>
            <a:headEnd/>
            <a:tailEnd/>
          </a:ln>
        </p:spPr>
        <p:txBody>
          <a:bodyPr/>
          <a:lstStyle/>
          <a:p>
            <a:pPr marL="341313" indent="-341313">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sz="1800">
                <a:solidFill>
                  <a:srgbClr val="252525"/>
                </a:solidFill>
                <a:ea typeface="MS PGothic"/>
                <a:cs typeface="MS PGothic"/>
              </a:rPr>
              <a:t>Fonti:</a:t>
            </a:r>
          </a:p>
          <a:p>
            <a:pPr marL="341313" indent="-341313">
              <a:buFont typeface="Wingdings" pitchFamily="2" charset="2"/>
              <a:buChar char="q"/>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sz="1800">
                <a:solidFill>
                  <a:srgbClr val="252525"/>
                </a:solidFill>
                <a:ea typeface="MS PGothic"/>
                <a:cs typeface="MS PGothic"/>
              </a:rPr>
              <a:t>Indagini presso la direzione e gli organi di governance;</a:t>
            </a:r>
          </a:p>
          <a:p>
            <a:pPr marL="341313" indent="-341313">
              <a:buFont typeface="Wingdings" pitchFamily="2" charset="2"/>
              <a:buChar char="q"/>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sz="1800">
                <a:solidFill>
                  <a:srgbClr val="252525"/>
                </a:solidFill>
                <a:ea typeface="MS PGothic"/>
                <a:cs typeface="MS PGothic"/>
              </a:rPr>
              <a:t>Osservazioni e ispezioni;</a:t>
            </a:r>
          </a:p>
          <a:p>
            <a:pPr marL="341313" indent="-341313">
              <a:buFont typeface="Wingdings" pitchFamily="2" charset="2"/>
              <a:buChar char="q"/>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sz="1800">
                <a:solidFill>
                  <a:srgbClr val="252525"/>
                </a:solidFill>
                <a:ea typeface="MS PGothic"/>
                <a:cs typeface="MS PGothic"/>
              </a:rPr>
              <a:t>Precedenti esperienze con società del medesimo settore;</a:t>
            </a:r>
          </a:p>
          <a:p>
            <a:pPr marL="341313" indent="-341313">
              <a:buFont typeface="Wingdings" pitchFamily="2" charset="2"/>
              <a:buChar char="q"/>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sz="1800">
                <a:solidFill>
                  <a:srgbClr val="252525"/>
                </a:solidFill>
                <a:ea typeface="MS PGothic"/>
                <a:cs typeface="MS PGothic"/>
              </a:rPr>
              <a:t>Discussioni con il personale della società e con i responsabili della funzione di revisione interna;</a:t>
            </a:r>
          </a:p>
          <a:p>
            <a:pPr marL="341313" indent="-341313">
              <a:buFont typeface="Wingdings" pitchFamily="2" charset="2"/>
              <a:buChar char="q"/>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sz="1800">
                <a:solidFill>
                  <a:srgbClr val="252525"/>
                </a:solidFill>
                <a:ea typeface="MS PGothic"/>
                <a:cs typeface="MS PGothic"/>
              </a:rPr>
              <a:t>Esame dei rapporti emessi dalla revisione interna;</a:t>
            </a:r>
          </a:p>
          <a:p>
            <a:pPr marL="341313" indent="-341313">
              <a:buFont typeface="Wingdings" pitchFamily="2" charset="2"/>
              <a:buChar char="q"/>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sz="1800">
                <a:solidFill>
                  <a:srgbClr val="252525"/>
                </a:solidFill>
                <a:ea typeface="MS PGothic"/>
                <a:cs typeface="MS PGothic"/>
              </a:rPr>
              <a:t>Pubblicazioni riguardanti il settore.</a:t>
            </a:r>
            <a:endParaRPr lang="it-IT" sz="1800">
              <a:solidFill>
                <a:srgbClr val="252525"/>
              </a:solidFill>
            </a:endParaRPr>
          </a:p>
        </p:txBody>
      </p:sp>
      <p:sp>
        <p:nvSpPr>
          <p:cNvPr id="321538" name="Segnaposto numero diapositiva 6"/>
          <p:cNvSpPr>
            <a:spLocks noGrp="1"/>
          </p:cNvSpPr>
          <p:nvPr>
            <p:ph type="sldNum" sz="quarter" idx="12"/>
          </p:nvPr>
        </p:nvSpPr>
        <p:spPr bwMode="auto">
          <a:noFill/>
          <a:ln>
            <a:miter lim="800000"/>
            <a:headEnd/>
            <a:tailEnd/>
          </a:ln>
        </p:spPr>
        <p:txBody>
          <a:bodyPr/>
          <a:lstStyle/>
          <a:p>
            <a:fld id="{4748E245-5A0F-4153-A296-EFF87AC2359D}" type="slidenum">
              <a:rPr lang="it-IT" sz="1000" smtClean="0">
                <a:latin typeface="Arial" charset="0"/>
                <a:cs typeface="Arial" charset="0"/>
              </a:rPr>
              <a:pPr/>
              <a:t>18</a:t>
            </a:fld>
            <a:endParaRPr lang="it-IT" sz="1000" smtClean="0">
              <a:latin typeface="Arial" charset="0"/>
              <a:cs typeface="Arial" charset="0"/>
            </a:endParaRPr>
          </a:p>
        </p:txBody>
      </p:sp>
      <p:graphicFrame>
        <p:nvGraphicFramePr>
          <p:cNvPr id="6" name="Diagramma 5"/>
          <p:cNvGraphicFramePr/>
          <p:nvPr/>
        </p:nvGraphicFramePr>
        <p:xfrm>
          <a:off x="0" y="3454400"/>
          <a:ext cx="8763000" cy="3022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 Box 4"/>
          <p:cNvSpPr txBox="1">
            <a:spLocks noChangeArrowheads="1"/>
          </p:cNvSpPr>
          <p:nvPr/>
        </p:nvSpPr>
        <p:spPr bwMode="auto">
          <a:xfrm>
            <a:off x="76200" y="609600"/>
            <a:ext cx="9067800" cy="622300"/>
          </a:xfrm>
          <a:prstGeom prst="rect">
            <a:avLst/>
          </a:prstGeom>
          <a:noFill/>
          <a:ln w="9525">
            <a:noFill/>
            <a:round/>
            <a:headEnd/>
            <a:tailEnd/>
          </a:ln>
        </p:spPr>
        <p:txBody>
          <a:bodyPr lIns="90000" tIns="46800" rIns="90000" bIns="46800" anchor="ct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sz="2350" dirty="0">
                <a:solidFill>
                  <a:srgbClr val="364D47"/>
                </a:solidFill>
                <a:latin typeface="Arial" pitchFamily="34" charset="0"/>
                <a:cs typeface="Arial" pitchFamily="34" charset="0"/>
              </a:rPr>
              <a:t>CONOSCENZA DEL CLIENTE</a:t>
            </a:r>
          </a:p>
        </p:txBody>
      </p:sp>
      <p:sp>
        <p:nvSpPr>
          <p:cNvPr id="321541"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ea typeface="MS PGothic"/>
                <a:cs typeface="MS PGothic"/>
              </a:rPr>
              <a:t>REVISIONE LEGALE: PROCESSO DI REVISIONE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Text Box 4"/>
          <p:cNvSpPr txBox="1">
            <a:spLocks noChangeArrowheads="1"/>
          </p:cNvSpPr>
          <p:nvPr/>
        </p:nvSpPr>
        <p:spPr bwMode="auto">
          <a:xfrm>
            <a:off x="152400" y="381000"/>
            <a:ext cx="9067800" cy="622300"/>
          </a:xfrm>
          <a:prstGeom prst="rect">
            <a:avLst/>
          </a:prstGeom>
          <a:noFill/>
          <a:ln w="9525">
            <a:noFill/>
            <a:round/>
            <a:headEnd/>
            <a:tailEnd/>
          </a:ln>
        </p:spPr>
        <p:txBody>
          <a:bodyPr lIns="90000" tIns="46800" rIns="90000" bIns="46800" anchor="ct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sz="2350" dirty="0">
                <a:solidFill>
                  <a:srgbClr val="364D47"/>
                </a:solidFill>
                <a:latin typeface="Arial" pitchFamily="34" charset="0"/>
                <a:cs typeface="Arial" pitchFamily="34" charset="0"/>
              </a:rPr>
              <a:t>CONOSCENZA DEL CLIENTE: questionario (1)</a:t>
            </a:r>
          </a:p>
        </p:txBody>
      </p:sp>
      <p:sp>
        <p:nvSpPr>
          <p:cNvPr id="1032" name="Segnaposto numero diapositiva 6"/>
          <p:cNvSpPr>
            <a:spLocks noGrp="1"/>
          </p:cNvSpPr>
          <p:nvPr>
            <p:ph type="sldNum" sz="quarter" idx="12"/>
          </p:nvPr>
        </p:nvSpPr>
        <p:spPr bwMode="auto">
          <a:noFill/>
          <a:ln>
            <a:miter lim="800000"/>
            <a:headEnd/>
            <a:tailEnd/>
          </a:ln>
        </p:spPr>
        <p:txBody>
          <a:bodyPr/>
          <a:lstStyle/>
          <a:p>
            <a:fld id="{4B0690D9-8953-4F67-844F-8E88D513DD8A}" type="slidenum">
              <a:rPr lang="it-IT" sz="1000" smtClean="0">
                <a:latin typeface="Arial" charset="0"/>
                <a:cs typeface="Arial" charset="0"/>
              </a:rPr>
              <a:pPr/>
              <a:t>19</a:t>
            </a:fld>
            <a:endParaRPr lang="it-IT" sz="1000" smtClean="0">
              <a:latin typeface="Arial" charset="0"/>
              <a:cs typeface="Arial" charset="0"/>
            </a:endParaRPr>
          </a:p>
        </p:txBody>
      </p:sp>
      <p:graphicFrame>
        <p:nvGraphicFramePr>
          <p:cNvPr id="1030" name="Object 6"/>
          <p:cNvGraphicFramePr>
            <a:graphicFrameLocks noChangeAspect="1"/>
          </p:cNvGraphicFramePr>
          <p:nvPr/>
        </p:nvGraphicFramePr>
        <p:xfrm>
          <a:off x="828675" y="1063625"/>
          <a:ext cx="7656513" cy="5762625"/>
        </p:xfrm>
        <a:graphic>
          <a:graphicData uri="http://schemas.openxmlformats.org/presentationml/2006/ole">
            <p:oleObj spid="_x0000_s1030" name="Document" r:id="rId4" imgW="8083890" imgH="6408049" progId="Word.Document.8">
              <p:embed/>
            </p:oleObj>
          </a:graphicData>
        </a:graphic>
      </p:graphicFrame>
      <p:sp>
        <p:nvSpPr>
          <p:cNvPr id="1033"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ea typeface="MS PGothic"/>
                <a:cs typeface="MS PGothic"/>
              </a:rPr>
              <a:t>REVISIONE LEGALE: PROCESSO DI REVISIONE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0" y="617538"/>
            <a:ext cx="9067800" cy="533400"/>
          </a:xfrm>
          <a:prstGeom prst="rect">
            <a:avLst/>
          </a:prstGeom>
          <a:noFill/>
          <a:ln w="9525">
            <a:noFill/>
            <a:round/>
            <a:headEnd/>
            <a:tailEnd/>
          </a:ln>
        </p:spPr>
        <p:txBody>
          <a:bodyPr lIns="90000" tIns="46800" rIns="90000" bIns="46800" anchor="ctr"/>
          <a:lstStyle/>
          <a:p>
            <a:pPr algn="ctr" defTabSz="457200">
              <a:spcBef>
                <a:spcPct val="5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a:solidFill>
                  <a:srgbClr val="364D47"/>
                </a:solidFill>
                <a:ea typeface="MS PGothic"/>
                <a:cs typeface="MS PGothic"/>
              </a:rPr>
              <a:t>PROCESSO DI REVISIONE</a:t>
            </a:r>
          </a:p>
        </p:txBody>
      </p:sp>
      <p:sp>
        <p:nvSpPr>
          <p:cNvPr id="29699"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ea typeface="MS PGothic"/>
                <a:cs typeface="MS PGothic"/>
              </a:rPr>
              <a:t>REVISIONE LEGALE: PROCESSO DI REVISIONE</a:t>
            </a:r>
          </a:p>
        </p:txBody>
      </p:sp>
      <p:sp>
        <p:nvSpPr>
          <p:cNvPr id="29700" name="Segnaposto numero diapositiva 6"/>
          <p:cNvSpPr>
            <a:spLocks noGrp="1"/>
          </p:cNvSpPr>
          <p:nvPr>
            <p:ph type="sldNum" sz="quarter" idx="12"/>
          </p:nvPr>
        </p:nvSpPr>
        <p:spPr bwMode="auto">
          <a:noFill/>
          <a:ln>
            <a:miter lim="800000"/>
            <a:headEnd/>
            <a:tailEnd/>
          </a:ln>
        </p:spPr>
        <p:txBody>
          <a:bodyPr/>
          <a:lstStyle/>
          <a:p>
            <a:fld id="{135F1C82-15D3-4CDA-B641-5D635AB2EAA6}" type="slidenum">
              <a:rPr lang="it-IT" sz="1000" smtClean="0">
                <a:latin typeface="Arial" charset="0"/>
                <a:cs typeface="Arial" charset="0"/>
              </a:rPr>
              <a:pPr/>
              <a:t>2</a:t>
            </a:fld>
            <a:endParaRPr lang="it-IT" sz="1000" smtClean="0">
              <a:latin typeface="Arial" charset="0"/>
              <a:cs typeface="Arial" charset="0"/>
            </a:endParaRPr>
          </a:p>
        </p:txBody>
      </p:sp>
      <p:sp>
        <p:nvSpPr>
          <p:cNvPr id="29701" name="Rettangolo 10"/>
          <p:cNvSpPr>
            <a:spLocks noChangeArrowheads="1"/>
          </p:cNvSpPr>
          <p:nvPr/>
        </p:nvSpPr>
        <p:spPr bwMode="auto">
          <a:xfrm>
            <a:off x="381000" y="1219200"/>
            <a:ext cx="8458200" cy="3509963"/>
          </a:xfrm>
          <a:prstGeom prst="rect">
            <a:avLst/>
          </a:prstGeom>
          <a:noFill/>
          <a:ln w="9525">
            <a:noFill/>
            <a:miter lim="800000"/>
            <a:headEnd/>
            <a:tailEnd/>
          </a:ln>
        </p:spPr>
        <p:txBody>
          <a:bodyPr>
            <a:spAutoFit/>
          </a:bodyPr>
          <a:lstStyle/>
          <a:p>
            <a:pPr algn="just"/>
            <a:endParaRPr lang="it-IT" sz="1800">
              <a:solidFill>
                <a:srgbClr val="262626"/>
              </a:solidFill>
            </a:endParaRPr>
          </a:p>
          <a:p>
            <a:pPr algn="just"/>
            <a:r>
              <a:rPr lang="it-IT" sz="1800">
                <a:solidFill>
                  <a:srgbClr val="262626"/>
                </a:solidFill>
              </a:rPr>
              <a:t>La revisione del bilancio consiste in un processo articolato che comprende le seguenti attività:</a:t>
            </a:r>
          </a:p>
          <a:p>
            <a:pPr algn="just"/>
            <a:endParaRPr lang="it-IT" sz="800">
              <a:solidFill>
                <a:srgbClr val="262626"/>
              </a:solidFill>
            </a:endParaRPr>
          </a:p>
          <a:p>
            <a:pPr algn="just">
              <a:buFont typeface="Wingdings" pitchFamily="2" charset="2"/>
              <a:buChar char="q"/>
            </a:pPr>
            <a:r>
              <a:rPr lang="it-IT" sz="1800">
                <a:solidFill>
                  <a:srgbClr val="262626"/>
                </a:solidFill>
              </a:rPr>
              <a:t>Attività preliminari all’accettazione dell’incarico</a:t>
            </a:r>
          </a:p>
          <a:p>
            <a:pPr algn="just">
              <a:buFont typeface="Wingdings" pitchFamily="2" charset="2"/>
              <a:buChar char="q"/>
            </a:pPr>
            <a:endParaRPr lang="it-IT" sz="1800">
              <a:solidFill>
                <a:srgbClr val="262626"/>
              </a:solidFill>
            </a:endParaRPr>
          </a:p>
          <a:p>
            <a:pPr algn="just">
              <a:buFont typeface="Wingdings" pitchFamily="2" charset="2"/>
              <a:buChar char="q"/>
            </a:pPr>
            <a:r>
              <a:rPr lang="it-IT" sz="1800">
                <a:solidFill>
                  <a:srgbClr val="262626"/>
                </a:solidFill>
              </a:rPr>
              <a:t>Verifiche periodiche</a:t>
            </a:r>
          </a:p>
          <a:p>
            <a:pPr algn="just">
              <a:buFont typeface="Wingdings" pitchFamily="2" charset="2"/>
              <a:buChar char="q"/>
            </a:pPr>
            <a:endParaRPr lang="it-IT" sz="1800">
              <a:solidFill>
                <a:srgbClr val="262626"/>
              </a:solidFill>
            </a:endParaRPr>
          </a:p>
          <a:p>
            <a:pPr algn="just">
              <a:buFont typeface="Wingdings" pitchFamily="2" charset="2"/>
              <a:buChar char="q"/>
            </a:pPr>
            <a:r>
              <a:rPr lang="it-IT" sz="1800">
                <a:solidFill>
                  <a:srgbClr val="262626"/>
                </a:solidFill>
              </a:rPr>
              <a:t>Pianificazione dell’attività di controllo - </a:t>
            </a:r>
            <a:r>
              <a:rPr lang="it-IT" sz="1800">
                <a:solidFill>
                  <a:srgbClr val="FF0000"/>
                </a:solidFill>
              </a:rPr>
              <a:t>Fase di interim o preliminare</a:t>
            </a:r>
          </a:p>
          <a:p>
            <a:pPr algn="just">
              <a:buFont typeface="Wingdings" pitchFamily="2" charset="2"/>
              <a:buChar char="q"/>
            </a:pPr>
            <a:endParaRPr lang="it-IT" sz="1800">
              <a:solidFill>
                <a:srgbClr val="FF0000"/>
              </a:solidFill>
            </a:endParaRPr>
          </a:p>
          <a:p>
            <a:pPr algn="just">
              <a:buFont typeface="Wingdings" pitchFamily="2" charset="2"/>
              <a:buChar char="q"/>
            </a:pPr>
            <a:r>
              <a:rPr lang="it-IT" sz="1800">
                <a:solidFill>
                  <a:srgbClr val="262626"/>
                </a:solidFill>
              </a:rPr>
              <a:t>Controllo del bilancio - </a:t>
            </a:r>
            <a:r>
              <a:rPr lang="it-IT" sz="1800">
                <a:solidFill>
                  <a:srgbClr val="FF0000"/>
                </a:solidFill>
              </a:rPr>
              <a:t>Fase di final</a:t>
            </a:r>
          </a:p>
          <a:p>
            <a:pPr algn="just">
              <a:buFont typeface="Wingdings" pitchFamily="2" charset="2"/>
              <a:buChar char="q"/>
            </a:pPr>
            <a:endParaRPr lang="it-IT" sz="1800">
              <a:solidFill>
                <a:srgbClr val="FF0000"/>
              </a:solidFill>
            </a:endParaRPr>
          </a:p>
          <a:p>
            <a:pPr algn="just">
              <a:buFont typeface="Wingdings" pitchFamily="2" charset="2"/>
              <a:buChar char="q"/>
            </a:pPr>
            <a:r>
              <a:rPr lang="it-IT" sz="1800">
                <a:solidFill>
                  <a:srgbClr val="262626"/>
                </a:solidFill>
              </a:rPr>
              <a:t>Giudizio sul bilancio</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Text Box 4"/>
          <p:cNvSpPr txBox="1">
            <a:spLocks noChangeArrowheads="1"/>
          </p:cNvSpPr>
          <p:nvPr/>
        </p:nvSpPr>
        <p:spPr bwMode="auto">
          <a:xfrm>
            <a:off x="152400" y="381000"/>
            <a:ext cx="9067800" cy="622300"/>
          </a:xfrm>
          <a:prstGeom prst="rect">
            <a:avLst/>
          </a:prstGeom>
          <a:noFill/>
          <a:ln w="9525">
            <a:noFill/>
            <a:round/>
            <a:headEnd/>
            <a:tailEnd/>
          </a:ln>
        </p:spPr>
        <p:txBody>
          <a:bodyPr lIns="90000" tIns="46800" rIns="90000" bIns="46800" anchor="ct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sz="2350" dirty="0">
                <a:solidFill>
                  <a:srgbClr val="364D47"/>
                </a:solidFill>
                <a:latin typeface="Arial" pitchFamily="34" charset="0"/>
                <a:cs typeface="Arial" pitchFamily="34" charset="0"/>
              </a:rPr>
              <a:t>CONOSCENZA DEL CLIENTE: questionario (2)</a:t>
            </a:r>
          </a:p>
        </p:txBody>
      </p:sp>
      <p:sp>
        <p:nvSpPr>
          <p:cNvPr id="123909" name="Segnaposto numero diapositiva 6"/>
          <p:cNvSpPr>
            <a:spLocks noGrp="1"/>
          </p:cNvSpPr>
          <p:nvPr>
            <p:ph type="sldNum" sz="quarter" idx="12"/>
          </p:nvPr>
        </p:nvSpPr>
        <p:spPr bwMode="auto">
          <a:noFill/>
          <a:ln>
            <a:miter lim="800000"/>
            <a:headEnd/>
            <a:tailEnd/>
          </a:ln>
        </p:spPr>
        <p:txBody>
          <a:bodyPr/>
          <a:lstStyle/>
          <a:p>
            <a:fld id="{010A9F8F-8BF7-4866-ABFC-728155B90839}" type="slidenum">
              <a:rPr lang="it-IT" sz="1000" smtClean="0">
                <a:latin typeface="Arial" charset="0"/>
                <a:cs typeface="Arial" charset="0"/>
              </a:rPr>
              <a:pPr/>
              <a:t>20</a:t>
            </a:fld>
            <a:endParaRPr lang="it-IT" sz="1000" smtClean="0">
              <a:latin typeface="Arial" charset="0"/>
              <a:cs typeface="Arial" charset="0"/>
            </a:endParaRPr>
          </a:p>
        </p:txBody>
      </p:sp>
      <p:graphicFrame>
        <p:nvGraphicFramePr>
          <p:cNvPr id="123907" name="Object 3"/>
          <p:cNvGraphicFramePr>
            <a:graphicFrameLocks noChangeAspect="1"/>
          </p:cNvGraphicFramePr>
          <p:nvPr/>
        </p:nvGraphicFramePr>
        <p:xfrm>
          <a:off x="685800" y="1147763"/>
          <a:ext cx="7772400" cy="4872037"/>
        </p:xfrm>
        <a:graphic>
          <a:graphicData uri="http://schemas.openxmlformats.org/presentationml/2006/ole">
            <p:oleObj spid="_x0000_s123907" name="Document" r:id="rId4" imgW="6789424" imgH="4388961" progId="Word.Document.8">
              <p:embed/>
            </p:oleObj>
          </a:graphicData>
        </a:graphic>
      </p:graphicFrame>
      <p:sp>
        <p:nvSpPr>
          <p:cNvPr id="123910"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ea typeface="MS PGothic"/>
                <a:cs typeface="MS PGothic"/>
              </a:rPr>
              <a:t>REVISIONE LEGALE: PROCESSO DI REVISIONE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Text Box 4"/>
          <p:cNvSpPr txBox="1">
            <a:spLocks noChangeArrowheads="1"/>
          </p:cNvSpPr>
          <p:nvPr/>
        </p:nvSpPr>
        <p:spPr bwMode="auto">
          <a:xfrm>
            <a:off x="152400" y="381000"/>
            <a:ext cx="9067800" cy="622300"/>
          </a:xfrm>
          <a:prstGeom prst="rect">
            <a:avLst/>
          </a:prstGeom>
          <a:noFill/>
          <a:ln w="9525">
            <a:noFill/>
            <a:round/>
            <a:headEnd/>
            <a:tailEnd/>
          </a:ln>
        </p:spPr>
        <p:txBody>
          <a:bodyPr lIns="90000" tIns="46800" rIns="90000" bIns="46800" anchor="ct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sz="2350" dirty="0">
                <a:solidFill>
                  <a:srgbClr val="364D47"/>
                </a:solidFill>
                <a:latin typeface="Arial" pitchFamily="34" charset="0"/>
                <a:cs typeface="Arial" pitchFamily="34" charset="0"/>
              </a:rPr>
              <a:t>CONOSCENZA DEL CLIENTE: questionario (3)</a:t>
            </a:r>
          </a:p>
        </p:txBody>
      </p:sp>
      <p:sp>
        <p:nvSpPr>
          <p:cNvPr id="124933" name="Segnaposto numero diapositiva 6"/>
          <p:cNvSpPr>
            <a:spLocks noGrp="1"/>
          </p:cNvSpPr>
          <p:nvPr>
            <p:ph type="sldNum" sz="quarter" idx="12"/>
          </p:nvPr>
        </p:nvSpPr>
        <p:spPr bwMode="auto">
          <a:noFill/>
          <a:ln>
            <a:miter lim="800000"/>
            <a:headEnd/>
            <a:tailEnd/>
          </a:ln>
        </p:spPr>
        <p:txBody>
          <a:bodyPr/>
          <a:lstStyle/>
          <a:p>
            <a:fld id="{523D755C-6139-41DC-984F-9A52B72C6CC2}" type="slidenum">
              <a:rPr lang="it-IT" sz="1000" smtClean="0">
                <a:latin typeface="Arial" charset="0"/>
                <a:cs typeface="Arial" charset="0"/>
              </a:rPr>
              <a:pPr/>
              <a:t>21</a:t>
            </a:fld>
            <a:endParaRPr lang="it-IT" sz="1000" smtClean="0">
              <a:latin typeface="Arial" charset="0"/>
              <a:cs typeface="Arial" charset="0"/>
            </a:endParaRPr>
          </a:p>
        </p:txBody>
      </p:sp>
      <p:graphicFrame>
        <p:nvGraphicFramePr>
          <p:cNvPr id="124931" name="Object 3"/>
          <p:cNvGraphicFramePr>
            <a:graphicFrameLocks noChangeAspect="1"/>
          </p:cNvGraphicFramePr>
          <p:nvPr/>
        </p:nvGraphicFramePr>
        <p:xfrm>
          <a:off x="488950" y="1244600"/>
          <a:ext cx="7969250" cy="5003800"/>
        </p:xfrm>
        <a:graphic>
          <a:graphicData uri="http://schemas.openxmlformats.org/presentationml/2006/ole">
            <p:oleObj spid="_x0000_s124931" name="Document" r:id="rId4" imgW="9486501" imgH="5656108" progId="Word.Document.8">
              <p:embed/>
            </p:oleObj>
          </a:graphicData>
        </a:graphic>
      </p:graphicFrame>
      <p:sp>
        <p:nvSpPr>
          <p:cNvPr id="124934"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ea typeface="MS PGothic"/>
                <a:cs typeface="MS PGothic"/>
              </a:rPr>
              <a:t>REVISIONE LEGALE: PROCESSO DI REVISIONE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3" name="Text Box 1"/>
          <p:cNvSpPr txBox="1">
            <a:spLocks noChangeArrowheads="1"/>
          </p:cNvSpPr>
          <p:nvPr/>
        </p:nvSpPr>
        <p:spPr bwMode="auto">
          <a:xfrm>
            <a:off x="0" y="617538"/>
            <a:ext cx="9067800" cy="533400"/>
          </a:xfrm>
          <a:prstGeom prst="rect">
            <a:avLst/>
          </a:prstGeom>
          <a:noFill/>
          <a:ln w="9525">
            <a:noFill/>
            <a:round/>
            <a:headEnd/>
            <a:tailEnd/>
          </a:ln>
        </p:spPr>
        <p:txBody>
          <a:bodyPr lIns="90000" tIns="46800" rIns="90000" bIns="46800" anchor="ctr"/>
          <a:lstStyle/>
          <a:p>
            <a:pPr>
              <a:spcBef>
                <a:spcPts val="1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sz="2400">
                <a:solidFill>
                  <a:srgbClr val="FFFFFF"/>
                </a:solidFill>
              </a:rPr>
              <a:t>PIANIFICAZIONE NELLE PMI</a:t>
            </a:r>
          </a:p>
        </p:txBody>
      </p:sp>
      <p:sp>
        <p:nvSpPr>
          <p:cNvPr id="330754" name="Text Box 2"/>
          <p:cNvSpPr txBox="1">
            <a:spLocks noChangeArrowheads="1"/>
          </p:cNvSpPr>
          <p:nvPr/>
        </p:nvSpPr>
        <p:spPr bwMode="auto">
          <a:xfrm>
            <a:off x="323850" y="1295400"/>
            <a:ext cx="8229600" cy="4927600"/>
          </a:xfrm>
          <a:prstGeom prst="rect">
            <a:avLst/>
          </a:prstGeom>
          <a:noFill/>
          <a:ln w="9525">
            <a:noFill/>
            <a:round/>
            <a:headEnd/>
            <a:tailEnd/>
          </a:ln>
        </p:spPr>
        <p:txBody>
          <a:bodyPr/>
          <a:lstStyle/>
          <a:p>
            <a:pPr marL="341313" indent="-341313">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sz="1800">
                <a:solidFill>
                  <a:srgbClr val="252525"/>
                </a:solidFill>
                <a:ea typeface="MS PGothic"/>
                <a:cs typeface="MS PGothic"/>
              </a:rPr>
              <a:t>Analisi dei bilanci al fine di individuare le possibili aree critiche, attraverso l’interpretazione degli scostamenti dei valori di bilancio (in valore assoluto e in percentuale) rispetto ai medesimi valori dell’esercizio precedente.</a:t>
            </a:r>
          </a:p>
          <a:p>
            <a:pPr marL="341313" indent="-341313">
              <a:buFont typeface="Wingdings" pitchFamily="2" charset="2"/>
              <a:buChar char="q"/>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it-IT" sz="1800">
              <a:solidFill>
                <a:srgbClr val="252525"/>
              </a:solidFill>
              <a:ea typeface="MS PGothic"/>
              <a:cs typeface="MS PGothic"/>
            </a:endParaRPr>
          </a:p>
          <a:p>
            <a:pPr marL="341313" indent="-341313">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sz="1800">
                <a:solidFill>
                  <a:srgbClr val="252525"/>
                </a:solidFill>
                <a:ea typeface="MS PGothic"/>
                <a:cs typeface="MS PGothic"/>
              </a:rPr>
              <a:t>Si applica:</a:t>
            </a:r>
          </a:p>
          <a:p>
            <a:pPr marL="341313" indent="-341313">
              <a:buFont typeface="Wingdings" pitchFamily="2" charset="2"/>
              <a:buChar char="q"/>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sz="1800" u="sng">
                <a:solidFill>
                  <a:srgbClr val="252525"/>
                </a:solidFill>
                <a:ea typeface="MS PGothic"/>
                <a:cs typeface="MS PGothic"/>
              </a:rPr>
              <a:t>nella fase di pianificazione</a:t>
            </a:r>
            <a:r>
              <a:rPr lang="it-IT" sz="1800">
                <a:solidFill>
                  <a:srgbClr val="252525"/>
                </a:solidFill>
                <a:ea typeface="MS PGothic"/>
                <a:cs typeface="MS PGothic"/>
              </a:rPr>
              <a:t>, per definire natura tempistica e ampiezza delle procedure di revisione;</a:t>
            </a:r>
          </a:p>
          <a:p>
            <a:pPr marL="341313" indent="-341313">
              <a:buFont typeface="Wingdings" pitchFamily="2" charset="2"/>
              <a:buChar char="q"/>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sz="1800" u="sng">
                <a:solidFill>
                  <a:srgbClr val="252525"/>
                </a:solidFill>
                <a:ea typeface="MS PGothic"/>
                <a:cs typeface="MS PGothic"/>
              </a:rPr>
              <a:t>nella fase di svolgimento delle verifiche di validità</a:t>
            </a:r>
            <a:r>
              <a:rPr lang="it-IT" sz="1800">
                <a:solidFill>
                  <a:srgbClr val="252525"/>
                </a:solidFill>
                <a:ea typeface="MS PGothic"/>
                <a:cs typeface="MS PGothic"/>
              </a:rPr>
              <a:t> sul bilancio, per contribuire a ridurre il rischio che non siano individuati errori significativi;</a:t>
            </a:r>
          </a:p>
          <a:p>
            <a:pPr marL="341313" indent="-341313">
              <a:buFont typeface="Wingdings" pitchFamily="2" charset="2"/>
              <a:buChar char="q"/>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sz="1800" u="sng">
                <a:solidFill>
                  <a:srgbClr val="252525"/>
                </a:solidFill>
                <a:ea typeface="MS PGothic"/>
                <a:cs typeface="MS PGothic"/>
              </a:rPr>
              <a:t>nella fase di verifica finale</a:t>
            </a:r>
            <a:r>
              <a:rPr lang="it-IT" sz="1800">
                <a:solidFill>
                  <a:srgbClr val="252525"/>
                </a:solidFill>
                <a:ea typeface="MS PGothic"/>
                <a:cs typeface="MS PGothic"/>
              </a:rPr>
              <a:t> del lavoro di revisione, per supportare i risultati raggiunti ed eventualmente valutare le ulteriori verifiche da effettuare. </a:t>
            </a:r>
          </a:p>
          <a:p>
            <a:pPr marL="341313" indent="-341313">
              <a:spcBef>
                <a:spcPts val="4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it-IT" sz="2000">
              <a:solidFill>
                <a:srgbClr val="252525"/>
              </a:solidFill>
              <a:ea typeface="MS PGothic"/>
              <a:cs typeface="MS PGothic"/>
            </a:endParaRPr>
          </a:p>
        </p:txBody>
      </p:sp>
      <p:sp>
        <p:nvSpPr>
          <p:cNvPr id="19463" name="Text Box 6"/>
          <p:cNvSpPr txBox="1">
            <a:spLocks noChangeArrowheads="1"/>
          </p:cNvSpPr>
          <p:nvPr/>
        </p:nvSpPr>
        <p:spPr bwMode="auto">
          <a:xfrm>
            <a:off x="152400" y="549275"/>
            <a:ext cx="9067800" cy="533400"/>
          </a:xfrm>
          <a:prstGeom prst="rect">
            <a:avLst/>
          </a:prstGeom>
          <a:noFill/>
          <a:ln w="9525">
            <a:noFill/>
            <a:round/>
            <a:headEnd/>
            <a:tailEnd/>
          </a:ln>
        </p:spPr>
        <p:txBody>
          <a:bodyPr lIns="90000" tIns="46800" rIns="90000" bIns="46800" anchor="ct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sz="2350" dirty="0">
                <a:solidFill>
                  <a:srgbClr val="364D47"/>
                </a:solidFill>
                <a:latin typeface="Arial" pitchFamily="34" charset="0"/>
                <a:cs typeface="Arial" pitchFamily="34" charset="0"/>
              </a:rPr>
              <a:t>ANALISI COMPARATIVA</a:t>
            </a:r>
          </a:p>
        </p:txBody>
      </p:sp>
      <p:sp>
        <p:nvSpPr>
          <p:cNvPr id="330756" name="Segnaposto numero diapositiva 6"/>
          <p:cNvSpPr>
            <a:spLocks noGrp="1"/>
          </p:cNvSpPr>
          <p:nvPr>
            <p:ph type="sldNum" sz="quarter" idx="12"/>
          </p:nvPr>
        </p:nvSpPr>
        <p:spPr bwMode="auto">
          <a:noFill/>
          <a:ln>
            <a:miter lim="800000"/>
            <a:headEnd/>
            <a:tailEnd/>
          </a:ln>
        </p:spPr>
        <p:txBody>
          <a:bodyPr/>
          <a:lstStyle/>
          <a:p>
            <a:fld id="{06B7BEFE-6FA7-425C-9688-603703E2E0CB}" type="slidenum">
              <a:rPr lang="it-IT" sz="1000" smtClean="0">
                <a:latin typeface="Arial" charset="0"/>
                <a:cs typeface="Arial" charset="0"/>
              </a:rPr>
              <a:pPr/>
              <a:t>22</a:t>
            </a:fld>
            <a:endParaRPr lang="it-IT" sz="1000" smtClean="0">
              <a:latin typeface="Arial" charset="0"/>
              <a:cs typeface="Arial" charset="0"/>
            </a:endParaRPr>
          </a:p>
        </p:txBody>
      </p:sp>
      <p:sp>
        <p:nvSpPr>
          <p:cNvPr id="330757"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ea typeface="MS PGothic"/>
                <a:cs typeface="MS PGothic"/>
              </a:rPr>
              <a:t>REVISIONE LEGALE: PROCESSO DI REVISIONE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3" name="Text Box 1"/>
          <p:cNvSpPr txBox="1">
            <a:spLocks noChangeArrowheads="1"/>
          </p:cNvSpPr>
          <p:nvPr/>
        </p:nvSpPr>
        <p:spPr bwMode="auto">
          <a:xfrm>
            <a:off x="0" y="617538"/>
            <a:ext cx="9067800" cy="533400"/>
          </a:xfrm>
          <a:prstGeom prst="rect">
            <a:avLst/>
          </a:prstGeom>
          <a:noFill/>
          <a:ln w="9525">
            <a:noFill/>
            <a:round/>
            <a:headEnd/>
            <a:tailEnd/>
          </a:ln>
        </p:spPr>
        <p:txBody>
          <a:bodyPr lIns="90000" tIns="46800" rIns="90000" bIns="46800" anchor="ctr"/>
          <a:lstStyle/>
          <a:p>
            <a:pPr>
              <a:spcBef>
                <a:spcPts val="1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sz="2400">
                <a:solidFill>
                  <a:srgbClr val="FFFFFF"/>
                </a:solidFill>
              </a:rPr>
              <a:t>PIANIFICAZIONE NELLE PMI</a:t>
            </a:r>
          </a:p>
        </p:txBody>
      </p:sp>
      <p:sp>
        <p:nvSpPr>
          <p:cNvPr id="19463" name="Text Box 6"/>
          <p:cNvSpPr txBox="1">
            <a:spLocks noChangeArrowheads="1"/>
          </p:cNvSpPr>
          <p:nvPr/>
        </p:nvSpPr>
        <p:spPr bwMode="auto">
          <a:xfrm>
            <a:off x="152400" y="549275"/>
            <a:ext cx="9067800" cy="533400"/>
          </a:xfrm>
          <a:prstGeom prst="rect">
            <a:avLst/>
          </a:prstGeom>
          <a:noFill/>
          <a:ln w="9525">
            <a:noFill/>
            <a:round/>
            <a:headEnd/>
            <a:tailEnd/>
          </a:ln>
        </p:spPr>
        <p:txBody>
          <a:bodyPr lIns="90000" tIns="46800" rIns="90000" bIns="46800" anchor="ct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sz="2350" dirty="0">
                <a:solidFill>
                  <a:srgbClr val="364D47"/>
                </a:solidFill>
                <a:latin typeface="Arial" pitchFamily="34" charset="0"/>
                <a:cs typeface="Arial" pitchFamily="34" charset="0"/>
              </a:rPr>
              <a:t>ANALISI COMPARATIVA: esempio</a:t>
            </a:r>
          </a:p>
        </p:txBody>
      </p:sp>
      <p:sp>
        <p:nvSpPr>
          <p:cNvPr id="340995" name="Segnaposto numero diapositiva 6"/>
          <p:cNvSpPr>
            <a:spLocks noGrp="1"/>
          </p:cNvSpPr>
          <p:nvPr>
            <p:ph type="sldNum" sz="quarter" idx="12"/>
          </p:nvPr>
        </p:nvSpPr>
        <p:spPr bwMode="auto">
          <a:noFill/>
          <a:ln>
            <a:miter lim="800000"/>
            <a:headEnd/>
            <a:tailEnd/>
          </a:ln>
        </p:spPr>
        <p:txBody>
          <a:bodyPr/>
          <a:lstStyle/>
          <a:p>
            <a:fld id="{2ECFA7CE-61A8-446F-A5AE-928A465D2E83}" type="slidenum">
              <a:rPr lang="it-IT" sz="1000" smtClean="0">
                <a:latin typeface="Arial" charset="0"/>
                <a:cs typeface="Arial" charset="0"/>
              </a:rPr>
              <a:pPr/>
              <a:t>27</a:t>
            </a:fld>
            <a:endParaRPr lang="it-IT" sz="1000" smtClean="0">
              <a:latin typeface="Arial" charset="0"/>
              <a:cs typeface="Arial" charset="0"/>
            </a:endParaRPr>
          </a:p>
        </p:txBody>
      </p:sp>
      <p:graphicFrame>
        <p:nvGraphicFramePr>
          <p:cNvPr id="7" name="Tabella 6"/>
          <p:cNvGraphicFramePr>
            <a:graphicFrameLocks noGrp="1"/>
          </p:cNvGraphicFramePr>
          <p:nvPr/>
        </p:nvGraphicFramePr>
        <p:xfrm>
          <a:off x="533400" y="1374775"/>
          <a:ext cx="8153400" cy="4873625"/>
        </p:xfrm>
        <a:graphic>
          <a:graphicData uri="http://schemas.openxmlformats.org/drawingml/2006/table">
            <a:tbl>
              <a:tblPr firstRow="1" bandRow="1">
                <a:tableStyleId>{5C22544A-7EE6-4342-B048-85BDC9FD1C3A}</a:tableStyleId>
              </a:tblPr>
              <a:tblGrid>
                <a:gridCol w="1959952"/>
                <a:gridCol w="6193448"/>
              </a:tblGrid>
              <a:tr h="68579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sz="1400" b="0" dirty="0" smtClean="0">
                          <a:solidFill>
                            <a:srgbClr val="262626"/>
                          </a:solidFill>
                        </a:rPr>
                        <a:t>1. Altri fondi per rischi e oneri</a:t>
                      </a:r>
                    </a:p>
                  </a:txBody>
                  <a:tcPr>
                    <a:solidFill>
                      <a:srgbClr val="FFFF00"/>
                    </a:solidFill>
                  </a:tcPr>
                </a:tc>
                <a:tc>
                  <a:txBody>
                    <a:bodyPr/>
                    <a:lstStyle/>
                    <a:p>
                      <a:pPr lvl="0"/>
                      <a:r>
                        <a:rPr lang="it-IT" sz="1400" b="0" dirty="0" smtClean="0">
                          <a:solidFill>
                            <a:srgbClr val="262626"/>
                          </a:solidFill>
                        </a:rPr>
                        <a:t>Verificare la presenza di eventuali passività potenziali non iscritte attraverso la </a:t>
                      </a:r>
                      <a:r>
                        <a:rPr lang="it-IT" sz="1400" b="0" dirty="0" err="1" smtClean="0">
                          <a:solidFill>
                            <a:srgbClr val="262626"/>
                          </a:solidFill>
                        </a:rPr>
                        <a:t>circolarizzazione</a:t>
                      </a:r>
                      <a:r>
                        <a:rPr lang="it-IT" sz="1400" b="0" dirty="0" smtClean="0">
                          <a:solidFill>
                            <a:srgbClr val="262626"/>
                          </a:solidFill>
                        </a:rPr>
                        <a:t> di legali e consulenti.</a:t>
                      </a:r>
                    </a:p>
                  </a:txBody>
                  <a:tcPr>
                    <a:solidFill>
                      <a:schemeClr val="accent1">
                        <a:lumMod val="20000"/>
                        <a:lumOff val="80000"/>
                      </a:schemeClr>
                    </a:solidFill>
                  </a:tcPr>
                </a:tc>
              </a:tr>
              <a:tr h="68580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sz="1400" dirty="0" smtClean="0"/>
                        <a:t>2. Debiti</a:t>
                      </a:r>
                      <a:r>
                        <a:rPr lang="it-IT" sz="1400" baseline="0" dirty="0" smtClean="0"/>
                        <a:t> verso soci per finanziamenti</a:t>
                      </a:r>
                      <a:endParaRPr lang="it-IT" sz="1400" dirty="0" smtClean="0"/>
                    </a:p>
                  </a:txBody>
                  <a:tcPr>
                    <a:solidFill>
                      <a:srgbClr val="00B0F0"/>
                    </a:solidFill>
                  </a:tcPr>
                </a:tc>
                <a:tc>
                  <a:txBody>
                    <a:bodyPr/>
                    <a:lstStyle/>
                    <a:p>
                      <a:r>
                        <a:rPr lang="it-IT" sz="1400" dirty="0" smtClean="0">
                          <a:solidFill>
                            <a:srgbClr val="262626"/>
                          </a:solidFill>
                        </a:rPr>
                        <a:t>Verificare</a:t>
                      </a:r>
                      <a:r>
                        <a:rPr lang="it-IT" sz="1400" baseline="0" dirty="0" smtClean="0">
                          <a:solidFill>
                            <a:srgbClr val="262626"/>
                          </a:solidFill>
                        </a:rPr>
                        <a:t> le rilevazioni contabili relative alla restituzione del finanziamento soci.</a:t>
                      </a:r>
                    </a:p>
                  </a:txBody>
                  <a:tcPr/>
                </a:tc>
              </a:tr>
              <a:tr h="57166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sz="1400" dirty="0" smtClean="0">
                          <a:solidFill>
                            <a:srgbClr val="262626"/>
                          </a:solidFill>
                        </a:rPr>
                        <a:t>3. Debiti verso altri finanziatori</a:t>
                      </a:r>
                      <a:endParaRPr lang="it-IT" sz="1400" dirty="0" smtClean="0"/>
                    </a:p>
                  </a:txBody>
                  <a:tcPr>
                    <a:solidFill>
                      <a:srgbClr val="92D050"/>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sz="1400" dirty="0" smtClean="0"/>
                        <a:t>L’importo è significativo. Verificare che</a:t>
                      </a:r>
                      <a:r>
                        <a:rPr lang="it-IT" sz="1400" baseline="0" dirty="0" smtClean="0"/>
                        <a:t> la classificazione sia corretta.</a:t>
                      </a:r>
                      <a:endParaRPr lang="it-IT" sz="1400" dirty="0" smtClean="0"/>
                    </a:p>
                  </a:txBody>
                  <a:tcPr/>
                </a:tc>
              </a:tr>
              <a:tr h="74162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sz="1400" dirty="0" smtClean="0"/>
                        <a:t>4. Debiti verso fornitori</a:t>
                      </a:r>
                    </a:p>
                  </a:txBody>
                  <a:tcPr>
                    <a:solidFill>
                      <a:schemeClr val="accent4">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sz="1400" b="0" dirty="0" smtClean="0">
                          <a:solidFill>
                            <a:srgbClr val="262626"/>
                          </a:solidFill>
                        </a:rPr>
                        <a:t>Verificare se ci sono debiti scaduti. </a:t>
                      </a:r>
                    </a:p>
                    <a:p>
                      <a:pPr marL="0" marR="0" lvl="0" indent="0" algn="l" defTabSz="457200" rtl="0" eaLnBrk="1" fontAlgn="auto" latinLnBrk="0" hangingPunct="1">
                        <a:lnSpc>
                          <a:spcPct val="100000"/>
                        </a:lnSpc>
                        <a:spcBef>
                          <a:spcPts val="0"/>
                        </a:spcBef>
                        <a:spcAft>
                          <a:spcPts val="0"/>
                        </a:spcAft>
                        <a:buClrTx/>
                        <a:buSzTx/>
                        <a:buFontTx/>
                        <a:buNone/>
                        <a:tabLst/>
                        <a:defRPr/>
                      </a:pPr>
                      <a:r>
                        <a:rPr lang="it-IT" sz="1400" b="0" dirty="0" smtClean="0">
                          <a:solidFill>
                            <a:srgbClr val="262626"/>
                          </a:solidFill>
                        </a:rPr>
                        <a:t>Verificare se</a:t>
                      </a:r>
                      <a:r>
                        <a:rPr lang="it-IT" sz="1400" b="0" baseline="0" dirty="0" smtClean="0">
                          <a:solidFill>
                            <a:srgbClr val="262626"/>
                          </a:solidFill>
                        </a:rPr>
                        <a:t> ci sono passività non registrate.</a:t>
                      </a:r>
                    </a:p>
                    <a:p>
                      <a:pPr marL="0" marR="0" lvl="0" indent="0" algn="l" defTabSz="457200" rtl="0" eaLnBrk="1" fontAlgn="auto" latinLnBrk="0" hangingPunct="1">
                        <a:lnSpc>
                          <a:spcPct val="100000"/>
                        </a:lnSpc>
                        <a:spcBef>
                          <a:spcPts val="0"/>
                        </a:spcBef>
                        <a:spcAft>
                          <a:spcPts val="0"/>
                        </a:spcAft>
                        <a:buClrTx/>
                        <a:buSzTx/>
                        <a:buFontTx/>
                        <a:buNone/>
                        <a:tabLst/>
                        <a:defRPr/>
                      </a:pPr>
                      <a:r>
                        <a:rPr lang="it-IT" sz="1400" b="0" dirty="0" smtClean="0">
                          <a:solidFill>
                            <a:srgbClr val="262626"/>
                          </a:solidFill>
                        </a:rPr>
                        <a:t>Il rischio è significativo perché la società si trova in difficoltà a causa della significativa riduzione del fatturato.</a:t>
                      </a:r>
                    </a:p>
                  </a:txBody>
                  <a:tcPr/>
                </a:tc>
              </a:tr>
              <a:tr h="571668">
                <a:tc>
                  <a:txBody>
                    <a:bodyPr/>
                    <a:lstStyle/>
                    <a:p>
                      <a:r>
                        <a:rPr lang="it-IT" sz="1400" dirty="0" smtClean="0"/>
                        <a:t>5. Debiti</a:t>
                      </a:r>
                      <a:r>
                        <a:rPr lang="it-IT" sz="1400" baseline="0" dirty="0" smtClean="0"/>
                        <a:t> tributari</a:t>
                      </a:r>
                      <a:endParaRPr lang="it-IT" sz="1400" dirty="0"/>
                    </a:p>
                  </a:txBody>
                  <a:tcPr>
                    <a:solidFill>
                      <a:srgbClr val="FFC000"/>
                    </a:solidFill>
                  </a:tcPr>
                </a:tc>
                <a:tc>
                  <a:txBody>
                    <a:bodyPr/>
                    <a:lstStyle/>
                    <a:p>
                      <a:r>
                        <a:rPr lang="it-IT" sz="1400" dirty="0" smtClean="0"/>
                        <a:t>C’è stato</a:t>
                      </a:r>
                      <a:r>
                        <a:rPr lang="it-IT" sz="1400" baseline="0" dirty="0" smtClean="0"/>
                        <a:t> un incremento significativo del valore. Verificare se ci sono debiti tributari non versati e la corretta rilevazione di eventuali interessi e sanzioni.</a:t>
                      </a:r>
                      <a:endParaRPr lang="it-IT" sz="1400" dirty="0"/>
                    </a:p>
                  </a:txBody>
                  <a:tcPr/>
                </a:tc>
              </a:tr>
              <a:tr h="578784">
                <a:tc>
                  <a:txBody>
                    <a:bodyPr/>
                    <a:lstStyle/>
                    <a:p>
                      <a:r>
                        <a:rPr lang="it-IT" sz="1400" dirty="0" smtClean="0"/>
                        <a:t>6. Debiti verso enti previdenziali</a:t>
                      </a:r>
                      <a:endParaRPr lang="it-IT" sz="1400" dirty="0"/>
                    </a:p>
                  </a:txBody>
                  <a:tcPr>
                    <a:solidFill>
                      <a:srgbClr val="FF9933"/>
                    </a:solidFill>
                  </a:tcPr>
                </a:tc>
                <a:tc>
                  <a:txBody>
                    <a:bodyPr/>
                    <a:lstStyle/>
                    <a:p>
                      <a:r>
                        <a:rPr lang="it-IT" sz="1400" baseline="0" dirty="0" smtClean="0"/>
                        <a:t>Verificare se ci sono debiti tributari non versati e la corretta rilevazione di eventuali interessi e sanzioni.</a:t>
                      </a:r>
                      <a:endParaRPr lang="it-IT" sz="1400" dirty="0" smtClean="0"/>
                    </a:p>
                  </a:txBody>
                  <a:tcPr/>
                </a:tc>
              </a:tr>
              <a:tr h="417163">
                <a:tc>
                  <a:txBody>
                    <a:bodyPr/>
                    <a:lstStyle/>
                    <a:p>
                      <a:r>
                        <a:rPr lang="it-IT" sz="1400" dirty="0" smtClean="0"/>
                        <a:t>7. Altri</a:t>
                      </a:r>
                      <a:r>
                        <a:rPr lang="it-IT" sz="1400" baseline="0" dirty="0" smtClean="0"/>
                        <a:t> debiti</a:t>
                      </a:r>
                      <a:endParaRPr lang="it-IT" sz="1400" dirty="0"/>
                    </a:p>
                  </a:txBody>
                  <a:tcPr>
                    <a:solidFill>
                      <a:srgbClr val="FF99FF"/>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sz="1400" dirty="0" smtClean="0"/>
                        <a:t>L’importo è significativo. Verificare che</a:t>
                      </a:r>
                      <a:r>
                        <a:rPr lang="it-IT" sz="1400" baseline="0" dirty="0" smtClean="0"/>
                        <a:t> la classificazione sia corretta.</a:t>
                      </a:r>
                      <a:endParaRPr lang="it-IT" sz="1400" dirty="0" smtClean="0"/>
                    </a:p>
                  </a:txBody>
                  <a:tcPr/>
                </a:tc>
              </a:tr>
              <a:tr h="417163">
                <a:tc>
                  <a:txBody>
                    <a:bodyPr/>
                    <a:lstStyle/>
                    <a:p>
                      <a:r>
                        <a:rPr lang="it-IT" sz="1400" dirty="0" smtClean="0"/>
                        <a:t>8. Conti d’ordine</a:t>
                      </a:r>
                      <a:endParaRPr lang="it-IT" sz="1400" dirty="0"/>
                    </a:p>
                  </a:txBody>
                  <a:tcPr>
                    <a:solidFill>
                      <a:srgbClr val="CCECFF"/>
                    </a:solidFill>
                  </a:tcPr>
                </a:tc>
                <a:tc>
                  <a:txBody>
                    <a:bodyPr/>
                    <a:lstStyle/>
                    <a:p>
                      <a:r>
                        <a:rPr lang="it-IT" sz="1400" b="0" dirty="0" smtClean="0">
                          <a:solidFill>
                            <a:srgbClr val="262626"/>
                          </a:solidFill>
                        </a:rPr>
                        <a:t>Verificare attraverso </a:t>
                      </a:r>
                      <a:r>
                        <a:rPr lang="it-IT" sz="1400" b="0" dirty="0" err="1" smtClean="0">
                          <a:solidFill>
                            <a:srgbClr val="262626"/>
                          </a:solidFill>
                        </a:rPr>
                        <a:t>circolarizzazione</a:t>
                      </a:r>
                      <a:r>
                        <a:rPr lang="it-IT" sz="1400" b="0" dirty="0" smtClean="0">
                          <a:solidFill>
                            <a:srgbClr val="262626"/>
                          </a:solidFill>
                        </a:rPr>
                        <a:t>.</a:t>
                      </a:r>
                      <a:endParaRPr lang="it-IT" sz="1400" dirty="0"/>
                    </a:p>
                  </a:txBody>
                  <a:tcPr/>
                </a:tc>
              </a:tr>
            </a:tbl>
          </a:graphicData>
        </a:graphic>
      </p:graphicFrame>
      <p:sp>
        <p:nvSpPr>
          <p:cNvPr id="341025"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ea typeface="MS PGothic"/>
                <a:cs typeface="MS PGothic"/>
              </a:rPr>
              <a:t>REVISIONE LEGALE: PROCESSO DI REVISIONE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ext Box 1"/>
          <p:cNvSpPr txBox="1">
            <a:spLocks noChangeArrowheads="1"/>
          </p:cNvSpPr>
          <p:nvPr/>
        </p:nvSpPr>
        <p:spPr bwMode="auto">
          <a:xfrm>
            <a:off x="0" y="617538"/>
            <a:ext cx="9067800" cy="533400"/>
          </a:xfrm>
          <a:prstGeom prst="rect">
            <a:avLst/>
          </a:prstGeom>
          <a:noFill/>
          <a:ln w="9525">
            <a:noFill/>
            <a:round/>
            <a:headEnd/>
            <a:tailEnd/>
          </a:ln>
        </p:spPr>
        <p:txBody>
          <a:bodyPr lIns="90000" tIns="46800" rIns="90000" bIns="46800" anchor="ctr"/>
          <a:lstStyle/>
          <a:p>
            <a:pPr>
              <a:spcBef>
                <a:spcPts val="1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sz="2400">
                <a:solidFill>
                  <a:srgbClr val="FFFFFF"/>
                </a:solidFill>
              </a:rPr>
              <a:t>LE FASI DELLA PIANIFICAZIONE</a:t>
            </a:r>
          </a:p>
        </p:txBody>
      </p:sp>
      <p:sp>
        <p:nvSpPr>
          <p:cNvPr id="15364" name="Rectangle 3"/>
          <p:cNvSpPr>
            <a:spLocks noChangeArrowheads="1"/>
          </p:cNvSpPr>
          <p:nvPr/>
        </p:nvSpPr>
        <p:spPr bwMode="auto">
          <a:xfrm>
            <a:off x="3225800" y="4751388"/>
            <a:ext cx="1346200" cy="576262"/>
          </a:xfrm>
          <a:prstGeom prst="rect">
            <a:avLst/>
          </a:prstGeom>
          <a:solidFill>
            <a:srgbClr val="DBEEF4"/>
          </a:solidFill>
          <a:ln w="9360">
            <a:solidFill>
              <a:srgbClr val="000000"/>
            </a:solidFill>
            <a:miter lim="800000"/>
            <a:headEnd/>
            <a:tailEnd/>
          </a:ln>
        </p:spPr>
        <p:txBody>
          <a:bodyPr lIns="90000" tIns="46800" rIns="90000" bIns="46800" anchor="ctr"/>
          <a:lstStyle/>
          <a:p>
            <a:pPr algn="ctr">
              <a:spcBef>
                <a:spcPts val="6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sz="1300" dirty="0">
                <a:solidFill>
                  <a:schemeClr val="accent6"/>
                </a:solidFill>
                <a:latin typeface="Arial" pitchFamily="34" charset="0"/>
                <a:cs typeface="Arial" pitchFamily="34" charset="0"/>
              </a:rPr>
              <a:t>Determinazione della significatività</a:t>
            </a:r>
          </a:p>
        </p:txBody>
      </p:sp>
      <p:sp>
        <p:nvSpPr>
          <p:cNvPr id="31747" name="Rectangle 4"/>
          <p:cNvSpPr>
            <a:spLocks noChangeArrowheads="1"/>
          </p:cNvSpPr>
          <p:nvPr/>
        </p:nvSpPr>
        <p:spPr bwMode="auto">
          <a:xfrm>
            <a:off x="3225800" y="2487613"/>
            <a:ext cx="1346200" cy="576262"/>
          </a:xfrm>
          <a:prstGeom prst="rect">
            <a:avLst/>
          </a:prstGeom>
          <a:solidFill>
            <a:srgbClr val="C6D9F1"/>
          </a:solidFill>
          <a:ln w="9360">
            <a:solidFill>
              <a:srgbClr val="000000"/>
            </a:solidFill>
            <a:miter lim="800000"/>
            <a:headEnd/>
            <a:tailEnd/>
          </a:ln>
        </p:spPr>
        <p:txBody>
          <a:bodyPr lIns="90000" tIns="46800" rIns="90000" bIns="46800" anchor="ctr"/>
          <a:lstStyle/>
          <a:p>
            <a:pPr algn="ctr">
              <a:spcBef>
                <a:spcPts val="6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sz="1400"/>
              <a:t>Conoscenza del cliente</a:t>
            </a:r>
          </a:p>
        </p:txBody>
      </p:sp>
      <p:sp>
        <p:nvSpPr>
          <p:cNvPr id="31748" name="Rectangle 5"/>
          <p:cNvSpPr>
            <a:spLocks noChangeArrowheads="1"/>
          </p:cNvSpPr>
          <p:nvPr/>
        </p:nvSpPr>
        <p:spPr bwMode="auto">
          <a:xfrm>
            <a:off x="3200400" y="3933825"/>
            <a:ext cx="1371600" cy="639763"/>
          </a:xfrm>
          <a:prstGeom prst="rect">
            <a:avLst/>
          </a:prstGeom>
          <a:solidFill>
            <a:srgbClr val="CCFF99"/>
          </a:solidFill>
          <a:ln w="9360">
            <a:solidFill>
              <a:srgbClr val="000000"/>
            </a:solidFill>
            <a:miter lim="800000"/>
            <a:headEnd/>
            <a:tailEnd/>
          </a:ln>
        </p:spPr>
        <p:txBody>
          <a:bodyPr lIns="90000" tIns="46800" rIns="90000" bIns="46800" anchor="ctr"/>
          <a:lstStyle/>
          <a:p>
            <a:pPr algn="ctr">
              <a:spcBef>
                <a:spcPts val="6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sz="1300"/>
              <a:t>Valutazione del sistema di controllo interno</a:t>
            </a:r>
          </a:p>
        </p:txBody>
      </p:sp>
      <p:sp>
        <p:nvSpPr>
          <p:cNvPr id="15367" name="Rectangle 6"/>
          <p:cNvSpPr>
            <a:spLocks noChangeArrowheads="1"/>
          </p:cNvSpPr>
          <p:nvPr/>
        </p:nvSpPr>
        <p:spPr bwMode="auto">
          <a:xfrm>
            <a:off x="717550" y="3578225"/>
            <a:ext cx="1339850" cy="690563"/>
          </a:xfrm>
          <a:prstGeom prst="rect">
            <a:avLst/>
          </a:prstGeom>
          <a:solidFill>
            <a:srgbClr val="DBEEF4"/>
          </a:solidFill>
          <a:ln w="9360">
            <a:solidFill>
              <a:srgbClr val="000000"/>
            </a:solidFill>
            <a:miter lim="800000"/>
            <a:headEnd/>
            <a:tailEnd/>
          </a:ln>
        </p:spPr>
        <p:txBody>
          <a:bodyPr lIns="90000" tIns="46800" rIns="90000" bIns="46800" anchor="ctr"/>
          <a:lstStyle/>
          <a:p>
            <a:pPr algn="ctr">
              <a:spcBef>
                <a:spcPts val="6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sz="1400" dirty="0">
                <a:solidFill>
                  <a:schemeClr val="accent6"/>
                </a:solidFill>
                <a:latin typeface="Arial" pitchFamily="34" charset="0"/>
                <a:cs typeface="Arial" pitchFamily="34" charset="0"/>
              </a:rPr>
              <a:t>Pianificazione della revisione</a:t>
            </a:r>
          </a:p>
        </p:txBody>
      </p:sp>
      <p:sp>
        <p:nvSpPr>
          <p:cNvPr id="15368" name="Rectangle 7"/>
          <p:cNvSpPr>
            <a:spLocks noChangeArrowheads="1"/>
          </p:cNvSpPr>
          <p:nvPr/>
        </p:nvSpPr>
        <p:spPr bwMode="auto">
          <a:xfrm>
            <a:off x="5030788" y="3113088"/>
            <a:ext cx="1065212" cy="1187450"/>
          </a:xfrm>
          <a:prstGeom prst="rect">
            <a:avLst/>
          </a:prstGeom>
          <a:solidFill>
            <a:srgbClr val="DBEEF4"/>
          </a:solidFill>
          <a:ln w="9360">
            <a:solidFill>
              <a:srgbClr val="000000"/>
            </a:solidFill>
            <a:miter lim="800000"/>
            <a:headEnd/>
            <a:tailEnd/>
          </a:ln>
        </p:spPr>
        <p:txBody>
          <a:bodyPr lIns="90000" tIns="46800" rIns="90000" bIns="46800" anchor="ctr"/>
          <a:lstStyle/>
          <a:p>
            <a:pPr algn="ctr">
              <a:spcBef>
                <a:spcPts val="6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sz="1400" dirty="0">
                <a:solidFill>
                  <a:schemeClr val="accent6"/>
                </a:solidFill>
                <a:latin typeface="Arial" pitchFamily="34" charset="0"/>
                <a:cs typeface="Arial" pitchFamily="34" charset="0"/>
              </a:rPr>
              <a:t>Definizione procedure di revisione</a:t>
            </a:r>
          </a:p>
        </p:txBody>
      </p:sp>
      <p:sp>
        <p:nvSpPr>
          <p:cNvPr id="15370" name="Rectangle 9"/>
          <p:cNvSpPr>
            <a:spLocks noChangeArrowheads="1"/>
          </p:cNvSpPr>
          <p:nvPr/>
        </p:nvSpPr>
        <p:spPr bwMode="auto">
          <a:xfrm>
            <a:off x="6561138" y="2133600"/>
            <a:ext cx="1539875" cy="661988"/>
          </a:xfrm>
          <a:prstGeom prst="rect">
            <a:avLst/>
          </a:prstGeom>
          <a:solidFill>
            <a:srgbClr val="DBEEF4"/>
          </a:solidFill>
          <a:ln w="9360">
            <a:solidFill>
              <a:srgbClr val="000000"/>
            </a:solidFill>
            <a:miter lim="800000"/>
            <a:headEnd/>
            <a:tailEnd/>
          </a:ln>
        </p:spPr>
        <p:txBody>
          <a:bodyPr lIns="90000" tIns="46800" rIns="90000" bIns="46800" anchor="ctr"/>
          <a:lstStyle/>
          <a:p>
            <a:pPr algn="ctr">
              <a:spcBef>
                <a:spcPts val="6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sz="1300" dirty="0">
                <a:solidFill>
                  <a:schemeClr val="accent6"/>
                </a:solidFill>
                <a:latin typeface="Arial" pitchFamily="34" charset="0"/>
                <a:cs typeface="Arial" pitchFamily="34" charset="0"/>
              </a:rPr>
              <a:t>Verifiche di sostanza sul bilancio</a:t>
            </a:r>
          </a:p>
        </p:txBody>
      </p:sp>
      <p:sp>
        <p:nvSpPr>
          <p:cNvPr id="31752" name="Rectangle 10"/>
          <p:cNvSpPr>
            <a:spLocks noChangeArrowheads="1"/>
          </p:cNvSpPr>
          <p:nvPr/>
        </p:nvSpPr>
        <p:spPr bwMode="auto">
          <a:xfrm>
            <a:off x="3225800" y="3217863"/>
            <a:ext cx="1346200" cy="576262"/>
          </a:xfrm>
          <a:prstGeom prst="rect">
            <a:avLst/>
          </a:prstGeom>
          <a:solidFill>
            <a:srgbClr val="C6D9F1"/>
          </a:solidFill>
          <a:ln w="9360">
            <a:solidFill>
              <a:srgbClr val="000000"/>
            </a:solidFill>
            <a:miter lim="800000"/>
            <a:headEnd/>
            <a:tailEnd/>
          </a:ln>
        </p:spPr>
        <p:txBody>
          <a:bodyPr lIns="90000" tIns="46800" rIns="90000" bIns="46800" anchor="ctr"/>
          <a:lstStyle/>
          <a:p>
            <a:pPr algn="ctr">
              <a:spcBef>
                <a:spcPts val="6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sz="1400"/>
              <a:t>Analisi comparativa</a:t>
            </a:r>
          </a:p>
        </p:txBody>
      </p:sp>
      <p:sp>
        <p:nvSpPr>
          <p:cNvPr id="31753" name="Rectangle 11"/>
          <p:cNvSpPr>
            <a:spLocks noChangeArrowheads="1"/>
          </p:cNvSpPr>
          <p:nvPr/>
        </p:nvSpPr>
        <p:spPr bwMode="auto">
          <a:xfrm>
            <a:off x="2133600" y="1557338"/>
            <a:ext cx="4038600" cy="347662"/>
          </a:xfrm>
          <a:prstGeom prst="rect">
            <a:avLst/>
          </a:prstGeom>
          <a:solidFill>
            <a:srgbClr val="FFFF99"/>
          </a:solidFill>
          <a:ln w="9360">
            <a:solidFill>
              <a:srgbClr val="000000"/>
            </a:solidFill>
            <a:miter lim="800000"/>
            <a:headEnd/>
            <a:tailEnd/>
          </a:ln>
        </p:spPr>
        <p:txBody>
          <a:bodyPr lIns="90000" tIns="46800" rIns="90000" bIns="46800"/>
          <a:lstStyle/>
          <a:p>
            <a:pPr marL="342900" indent="-341313" algn="ctr">
              <a:spcBef>
                <a:spcPts val="350"/>
              </a:spcBef>
              <a:spcAft>
                <a:spcPts val="525"/>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sz="1400">
                <a:solidFill>
                  <a:srgbClr val="000000"/>
                </a:solidFill>
              </a:rPr>
              <a:t>Fase preliminare - Interim</a:t>
            </a:r>
          </a:p>
        </p:txBody>
      </p:sp>
      <p:sp>
        <p:nvSpPr>
          <p:cNvPr id="31754" name="Rectangle 12"/>
          <p:cNvSpPr>
            <a:spLocks noChangeArrowheads="1"/>
          </p:cNvSpPr>
          <p:nvPr/>
        </p:nvSpPr>
        <p:spPr bwMode="auto">
          <a:xfrm>
            <a:off x="6400800" y="1557338"/>
            <a:ext cx="2139950" cy="347662"/>
          </a:xfrm>
          <a:prstGeom prst="rect">
            <a:avLst/>
          </a:prstGeom>
          <a:solidFill>
            <a:srgbClr val="FFFF99"/>
          </a:solidFill>
          <a:ln w="9360">
            <a:solidFill>
              <a:srgbClr val="000000"/>
            </a:solidFill>
            <a:miter lim="800000"/>
            <a:headEnd/>
            <a:tailEnd/>
          </a:ln>
        </p:spPr>
        <p:txBody>
          <a:bodyPr lIns="90000" tIns="46800" rIns="90000" bIns="46800"/>
          <a:lstStyle/>
          <a:p>
            <a:pPr marL="342900" indent="-341313" algn="ctr">
              <a:spcBef>
                <a:spcPts val="350"/>
              </a:spcBef>
              <a:spcAft>
                <a:spcPts val="525"/>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sz="1400">
                <a:solidFill>
                  <a:srgbClr val="000000"/>
                </a:solidFill>
              </a:rPr>
              <a:t>Final</a:t>
            </a:r>
          </a:p>
        </p:txBody>
      </p:sp>
      <p:sp>
        <p:nvSpPr>
          <p:cNvPr id="15375" name="Rectangle 14"/>
          <p:cNvSpPr>
            <a:spLocks noChangeArrowheads="1"/>
          </p:cNvSpPr>
          <p:nvPr/>
        </p:nvSpPr>
        <p:spPr bwMode="auto">
          <a:xfrm>
            <a:off x="6553200" y="3125788"/>
            <a:ext cx="1558925" cy="663575"/>
          </a:xfrm>
          <a:prstGeom prst="rect">
            <a:avLst/>
          </a:prstGeom>
          <a:solidFill>
            <a:srgbClr val="DBEEF4"/>
          </a:solidFill>
          <a:ln w="9360">
            <a:solidFill>
              <a:srgbClr val="000000"/>
            </a:solidFill>
            <a:miter lim="800000"/>
            <a:headEnd/>
            <a:tailEnd/>
          </a:ln>
        </p:spPr>
        <p:txBody>
          <a:bodyPr lIns="90000" tIns="46800" rIns="90000" bIns="46800" anchor="ctr"/>
          <a:lstStyle/>
          <a:p>
            <a:pPr algn="ctr">
              <a:spcBef>
                <a:spcPts val="6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sz="1300" dirty="0">
                <a:solidFill>
                  <a:schemeClr val="accent6"/>
                </a:solidFill>
                <a:latin typeface="Arial" pitchFamily="34" charset="0"/>
                <a:cs typeface="Arial" pitchFamily="34" charset="0"/>
              </a:rPr>
              <a:t>Valutazione degli eventuali errori significativi</a:t>
            </a:r>
          </a:p>
        </p:txBody>
      </p:sp>
      <p:sp>
        <p:nvSpPr>
          <p:cNvPr id="15378" name="Rectangle 17"/>
          <p:cNvSpPr>
            <a:spLocks noChangeArrowheads="1"/>
          </p:cNvSpPr>
          <p:nvPr/>
        </p:nvSpPr>
        <p:spPr bwMode="auto">
          <a:xfrm>
            <a:off x="6554788" y="4114800"/>
            <a:ext cx="1527175" cy="723900"/>
          </a:xfrm>
          <a:prstGeom prst="rect">
            <a:avLst/>
          </a:prstGeom>
          <a:solidFill>
            <a:srgbClr val="DBEEF4"/>
          </a:solidFill>
          <a:ln w="9360">
            <a:solidFill>
              <a:srgbClr val="000000"/>
            </a:solidFill>
            <a:miter lim="800000"/>
            <a:headEnd/>
            <a:tailEnd/>
          </a:ln>
        </p:spPr>
        <p:txBody>
          <a:bodyPr lIns="90000" tIns="46800" rIns="90000" bIns="46800" anchor="ctr"/>
          <a:lstStyle/>
          <a:p>
            <a:pPr algn="ctr">
              <a:spcBef>
                <a:spcPts val="6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sz="1300" dirty="0">
                <a:solidFill>
                  <a:schemeClr val="accent6"/>
                </a:solidFill>
                <a:latin typeface="Arial" pitchFamily="34" charset="0"/>
                <a:cs typeface="Arial" pitchFamily="34" charset="0"/>
              </a:rPr>
              <a:t>Discussione con la direzione degli errori significativi</a:t>
            </a:r>
          </a:p>
        </p:txBody>
      </p:sp>
      <p:sp>
        <p:nvSpPr>
          <p:cNvPr id="31757" name="Rectangle 18"/>
          <p:cNvSpPr>
            <a:spLocks noChangeArrowheads="1"/>
          </p:cNvSpPr>
          <p:nvPr/>
        </p:nvSpPr>
        <p:spPr bwMode="auto">
          <a:xfrm>
            <a:off x="6554788" y="5181600"/>
            <a:ext cx="1527175" cy="723900"/>
          </a:xfrm>
          <a:prstGeom prst="rect">
            <a:avLst/>
          </a:prstGeom>
          <a:solidFill>
            <a:srgbClr val="DBEEF4"/>
          </a:solidFill>
          <a:ln w="9360">
            <a:solidFill>
              <a:srgbClr val="000000"/>
            </a:solidFill>
            <a:miter lim="800000"/>
            <a:headEnd/>
            <a:tailEnd/>
          </a:ln>
        </p:spPr>
        <p:txBody>
          <a:bodyPr lIns="90000" tIns="46800" rIns="90000" bIns="46800" anchor="ctr"/>
          <a:lstStyle/>
          <a:p>
            <a:pPr algn="ctr">
              <a:spcBef>
                <a:spcPts val="7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sz="1300">
                <a:solidFill>
                  <a:srgbClr val="FF0000"/>
                </a:solidFill>
              </a:rPr>
              <a:t>Emissione del giudizio sul bilancio</a:t>
            </a:r>
          </a:p>
        </p:txBody>
      </p:sp>
      <p:cxnSp>
        <p:nvCxnSpPr>
          <p:cNvPr id="31758" name="AutoShape 19"/>
          <p:cNvCxnSpPr>
            <a:cxnSpLocks noChangeShapeType="1"/>
            <a:stCxn id="15367" idx="3"/>
            <a:endCxn id="31747" idx="1"/>
          </p:cNvCxnSpPr>
          <p:nvPr/>
        </p:nvCxnSpPr>
        <p:spPr bwMode="auto">
          <a:xfrm flipV="1">
            <a:off x="2057400" y="2774950"/>
            <a:ext cx="1168400" cy="1147763"/>
          </a:xfrm>
          <a:prstGeom prst="bentConnector3">
            <a:avLst>
              <a:gd name="adj1" fmla="val 50000"/>
            </a:avLst>
          </a:prstGeom>
          <a:noFill/>
          <a:ln w="9525">
            <a:solidFill>
              <a:srgbClr val="000000"/>
            </a:solidFill>
            <a:round/>
            <a:headEnd/>
            <a:tailEnd/>
          </a:ln>
        </p:spPr>
      </p:cxnSp>
      <p:cxnSp>
        <p:nvCxnSpPr>
          <p:cNvPr id="31759" name="AutoShape 20"/>
          <p:cNvCxnSpPr>
            <a:cxnSpLocks noChangeShapeType="1"/>
            <a:stCxn id="15367" idx="3"/>
            <a:endCxn id="31748" idx="1"/>
          </p:cNvCxnSpPr>
          <p:nvPr/>
        </p:nvCxnSpPr>
        <p:spPr bwMode="auto">
          <a:xfrm>
            <a:off x="2057400" y="3922713"/>
            <a:ext cx="1143000" cy="330200"/>
          </a:xfrm>
          <a:prstGeom prst="bentConnector3">
            <a:avLst>
              <a:gd name="adj1" fmla="val 50000"/>
            </a:avLst>
          </a:prstGeom>
          <a:noFill/>
          <a:ln w="9525">
            <a:solidFill>
              <a:srgbClr val="000000"/>
            </a:solidFill>
            <a:round/>
            <a:headEnd/>
            <a:tailEnd/>
          </a:ln>
        </p:spPr>
      </p:cxnSp>
      <p:cxnSp>
        <p:nvCxnSpPr>
          <p:cNvPr id="31760" name="AutoShape 21"/>
          <p:cNvCxnSpPr>
            <a:cxnSpLocks noChangeShapeType="1"/>
            <a:stCxn id="15367" idx="3"/>
            <a:endCxn id="15364" idx="1"/>
          </p:cNvCxnSpPr>
          <p:nvPr/>
        </p:nvCxnSpPr>
        <p:spPr bwMode="auto">
          <a:xfrm>
            <a:off x="2057400" y="3922713"/>
            <a:ext cx="1168400" cy="1116012"/>
          </a:xfrm>
          <a:prstGeom prst="bentConnector3">
            <a:avLst>
              <a:gd name="adj1" fmla="val 50000"/>
            </a:avLst>
          </a:prstGeom>
          <a:noFill/>
          <a:ln w="9525">
            <a:solidFill>
              <a:srgbClr val="000000"/>
            </a:solidFill>
            <a:round/>
            <a:headEnd/>
            <a:tailEnd/>
          </a:ln>
        </p:spPr>
      </p:cxnSp>
      <p:cxnSp>
        <p:nvCxnSpPr>
          <p:cNvPr id="31761" name="AutoShape 22"/>
          <p:cNvCxnSpPr>
            <a:cxnSpLocks noChangeShapeType="1"/>
            <a:stCxn id="15367" idx="3"/>
            <a:endCxn id="31752" idx="1"/>
          </p:cNvCxnSpPr>
          <p:nvPr/>
        </p:nvCxnSpPr>
        <p:spPr bwMode="auto">
          <a:xfrm flipV="1">
            <a:off x="2057400" y="3505200"/>
            <a:ext cx="1168400" cy="417513"/>
          </a:xfrm>
          <a:prstGeom prst="bentConnector3">
            <a:avLst>
              <a:gd name="adj1" fmla="val 50000"/>
            </a:avLst>
          </a:prstGeom>
          <a:noFill/>
          <a:ln w="9525">
            <a:solidFill>
              <a:srgbClr val="000000"/>
            </a:solidFill>
            <a:round/>
            <a:headEnd/>
            <a:tailEnd/>
          </a:ln>
        </p:spPr>
      </p:cxnSp>
      <p:cxnSp>
        <p:nvCxnSpPr>
          <p:cNvPr id="31762" name="AutoShape 29"/>
          <p:cNvCxnSpPr>
            <a:cxnSpLocks noChangeShapeType="1"/>
            <a:stCxn id="15368" idx="3"/>
            <a:endCxn id="15370" idx="1"/>
          </p:cNvCxnSpPr>
          <p:nvPr/>
        </p:nvCxnSpPr>
        <p:spPr bwMode="auto">
          <a:xfrm flipV="1">
            <a:off x="6096000" y="2463800"/>
            <a:ext cx="465138" cy="1243013"/>
          </a:xfrm>
          <a:prstGeom prst="bentConnector3">
            <a:avLst>
              <a:gd name="adj1" fmla="val 50000"/>
            </a:avLst>
          </a:prstGeom>
          <a:noFill/>
          <a:ln w="9525">
            <a:solidFill>
              <a:srgbClr val="000000"/>
            </a:solidFill>
            <a:round/>
            <a:headEnd/>
            <a:tailEnd/>
          </a:ln>
        </p:spPr>
      </p:cxnSp>
      <p:sp>
        <p:nvSpPr>
          <p:cNvPr id="31763" name="Segnaposto numero diapositiva 6"/>
          <p:cNvSpPr>
            <a:spLocks noGrp="1"/>
          </p:cNvSpPr>
          <p:nvPr>
            <p:ph type="sldNum" sz="quarter" idx="12"/>
          </p:nvPr>
        </p:nvSpPr>
        <p:spPr bwMode="auto">
          <a:noFill/>
          <a:ln>
            <a:miter lim="800000"/>
            <a:headEnd/>
            <a:tailEnd/>
          </a:ln>
        </p:spPr>
        <p:txBody>
          <a:bodyPr/>
          <a:lstStyle/>
          <a:p>
            <a:fld id="{BD0EBCBE-EF0D-4CDE-85E3-2E822CD4BDF4}" type="slidenum">
              <a:rPr lang="it-IT" sz="1000" smtClean="0">
                <a:latin typeface="Arial" charset="0"/>
                <a:cs typeface="Arial" charset="0"/>
              </a:rPr>
              <a:pPr/>
              <a:t>3</a:t>
            </a:fld>
            <a:endParaRPr lang="it-IT" sz="1000" smtClean="0">
              <a:latin typeface="Arial" charset="0"/>
              <a:cs typeface="Arial" charset="0"/>
            </a:endParaRPr>
          </a:p>
        </p:txBody>
      </p:sp>
      <p:sp>
        <p:nvSpPr>
          <p:cNvPr id="48" name="Rectangle 6"/>
          <p:cNvSpPr>
            <a:spLocks noChangeArrowheads="1"/>
          </p:cNvSpPr>
          <p:nvPr/>
        </p:nvSpPr>
        <p:spPr bwMode="auto">
          <a:xfrm>
            <a:off x="717550" y="2590800"/>
            <a:ext cx="1339850" cy="690563"/>
          </a:xfrm>
          <a:prstGeom prst="rect">
            <a:avLst/>
          </a:prstGeom>
          <a:solidFill>
            <a:srgbClr val="DBEEF4"/>
          </a:solidFill>
          <a:ln w="9360">
            <a:solidFill>
              <a:srgbClr val="000000"/>
            </a:solidFill>
            <a:miter lim="800000"/>
            <a:headEnd/>
            <a:tailEnd/>
          </a:ln>
        </p:spPr>
        <p:txBody>
          <a:bodyPr lIns="90000" tIns="46800" rIns="90000" bIns="46800" anchor="ctr"/>
          <a:lstStyle/>
          <a:p>
            <a:pPr algn="ctr">
              <a:spcBef>
                <a:spcPts val="6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sz="1400" dirty="0">
                <a:solidFill>
                  <a:schemeClr val="accent6"/>
                </a:solidFill>
                <a:latin typeface="Arial" pitchFamily="34" charset="0"/>
                <a:cs typeface="Arial" pitchFamily="34" charset="0"/>
              </a:rPr>
              <a:t>Verifiche periodiche</a:t>
            </a:r>
          </a:p>
        </p:txBody>
      </p:sp>
      <p:cxnSp>
        <p:nvCxnSpPr>
          <p:cNvPr id="53" name="Connettore 2 52"/>
          <p:cNvCxnSpPr>
            <a:stCxn id="48" idx="2"/>
            <a:endCxn id="15367" idx="0"/>
          </p:cNvCxnSpPr>
          <p:nvPr/>
        </p:nvCxnSpPr>
        <p:spPr>
          <a:xfrm>
            <a:off x="1387475" y="3281363"/>
            <a:ext cx="0" cy="296862"/>
          </a:xfrm>
          <a:prstGeom prst="straightConnector1">
            <a:avLst/>
          </a:prstGeom>
          <a:ln w="9525">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1766" name="AutoShape 22"/>
          <p:cNvCxnSpPr>
            <a:cxnSpLocks noChangeShapeType="1"/>
          </p:cNvCxnSpPr>
          <p:nvPr/>
        </p:nvCxnSpPr>
        <p:spPr bwMode="auto">
          <a:xfrm rot="10800000">
            <a:off x="4572000" y="2743200"/>
            <a:ext cx="457200" cy="457200"/>
          </a:xfrm>
          <a:prstGeom prst="bentConnector3">
            <a:avLst>
              <a:gd name="adj1" fmla="val 50000"/>
            </a:avLst>
          </a:prstGeom>
          <a:noFill/>
          <a:ln w="9525">
            <a:solidFill>
              <a:srgbClr val="000000"/>
            </a:solidFill>
            <a:round/>
            <a:headEnd/>
            <a:tailEnd/>
          </a:ln>
        </p:spPr>
      </p:cxnSp>
      <p:cxnSp>
        <p:nvCxnSpPr>
          <p:cNvPr id="59" name="Connettore 2 58"/>
          <p:cNvCxnSpPr/>
          <p:nvPr/>
        </p:nvCxnSpPr>
        <p:spPr>
          <a:xfrm flipH="1">
            <a:off x="7315200" y="2819400"/>
            <a:ext cx="4763" cy="296863"/>
          </a:xfrm>
          <a:prstGeom prst="straightConnector1">
            <a:avLst/>
          </a:prstGeom>
          <a:ln w="9525">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60" name="Connettore 2 59"/>
          <p:cNvCxnSpPr/>
          <p:nvPr/>
        </p:nvCxnSpPr>
        <p:spPr>
          <a:xfrm flipH="1">
            <a:off x="7315200" y="3810000"/>
            <a:ext cx="4763" cy="296863"/>
          </a:xfrm>
          <a:prstGeom prst="straightConnector1">
            <a:avLst/>
          </a:prstGeom>
          <a:ln w="9525">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61" name="Connettore 2 60"/>
          <p:cNvCxnSpPr/>
          <p:nvPr/>
        </p:nvCxnSpPr>
        <p:spPr>
          <a:xfrm flipH="1">
            <a:off x="7315200" y="4884738"/>
            <a:ext cx="4763" cy="296862"/>
          </a:xfrm>
          <a:prstGeom prst="straightConnector1">
            <a:avLst/>
          </a:prstGeom>
          <a:ln w="9525">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31770" name="CasellaDiTesto 37"/>
          <p:cNvSpPr txBox="1">
            <a:spLocks noChangeArrowheads="1"/>
          </p:cNvSpPr>
          <p:nvPr/>
        </p:nvSpPr>
        <p:spPr bwMode="auto">
          <a:xfrm>
            <a:off x="3546475" y="1143000"/>
            <a:ext cx="1765300" cy="307975"/>
          </a:xfrm>
          <a:prstGeom prst="rect">
            <a:avLst/>
          </a:prstGeom>
          <a:noFill/>
          <a:ln w="9525">
            <a:noFill/>
            <a:miter lim="800000"/>
            <a:headEnd/>
            <a:tailEnd/>
          </a:ln>
        </p:spPr>
        <p:txBody>
          <a:bodyPr wrap="none">
            <a:spAutoFit/>
          </a:bodyPr>
          <a:lstStyle/>
          <a:p>
            <a:pPr algn="ctr" eaLnBrk="0" hangingPunct="0">
              <a:spcBef>
                <a:spcPct val="50000"/>
              </a:spcBef>
            </a:pPr>
            <a:r>
              <a:rPr lang="it-IT" sz="1400"/>
              <a:t>settembre/dicembre</a:t>
            </a:r>
          </a:p>
        </p:txBody>
      </p:sp>
      <p:sp>
        <p:nvSpPr>
          <p:cNvPr id="31771" name="CasellaDiTesto 37"/>
          <p:cNvSpPr txBox="1">
            <a:spLocks noChangeArrowheads="1"/>
          </p:cNvSpPr>
          <p:nvPr/>
        </p:nvSpPr>
        <p:spPr bwMode="auto">
          <a:xfrm>
            <a:off x="6769100" y="1143000"/>
            <a:ext cx="1308100" cy="307975"/>
          </a:xfrm>
          <a:prstGeom prst="rect">
            <a:avLst/>
          </a:prstGeom>
          <a:noFill/>
          <a:ln w="9525">
            <a:noFill/>
            <a:miter lim="800000"/>
            <a:headEnd/>
            <a:tailEnd/>
          </a:ln>
        </p:spPr>
        <p:txBody>
          <a:bodyPr wrap="none">
            <a:spAutoFit/>
          </a:bodyPr>
          <a:lstStyle/>
          <a:p>
            <a:pPr algn="ctr" eaLnBrk="0" hangingPunct="0">
              <a:spcBef>
                <a:spcPct val="50000"/>
              </a:spcBef>
            </a:pPr>
            <a:r>
              <a:rPr lang="it-IT" sz="1400"/>
              <a:t>gennaio/aprile</a:t>
            </a:r>
          </a:p>
        </p:txBody>
      </p:sp>
      <p:cxnSp>
        <p:nvCxnSpPr>
          <p:cNvPr id="73" name="Connettore 2 72"/>
          <p:cNvCxnSpPr/>
          <p:nvPr/>
        </p:nvCxnSpPr>
        <p:spPr>
          <a:xfrm>
            <a:off x="4572000" y="3500438"/>
            <a:ext cx="457200" cy="4762"/>
          </a:xfrm>
          <a:prstGeom prst="straightConnector1">
            <a:avLst/>
          </a:prstGeom>
          <a:ln w="9525">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76" name="Connettore 2 75"/>
          <p:cNvCxnSpPr/>
          <p:nvPr/>
        </p:nvCxnSpPr>
        <p:spPr>
          <a:xfrm>
            <a:off x="4572000" y="4110038"/>
            <a:ext cx="457200" cy="4762"/>
          </a:xfrm>
          <a:prstGeom prst="straightConnector1">
            <a:avLst/>
          </a:prstGeom>
          <a:ln w="9525">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1774" name="AutoShape 22"/>
          <p:cNvCxnSpPr>
            <a:cxnSpLocks noChangeShapeType="1"/>
            <a:stCxn id="15364" idx="3"/>
          </p:cNvCxnSpPr>
          <p:nvPr/>
        </p:nvCxnSpPr>
        <p:spPr bwMode="auto">
          <a:xfrm flipV="1">
            <a:off x="4572000" y="4343400"/>
            <a:ext cx="685800" cy="695325"/>
          </a:xfrm>
          <a:prstGeom prst="bentConnector2">
            <a:avLst/>
          </a:prstGeom>
          <a:noFill/>
          <a:ln w="9525">
            <a:solidFill>
              <a:srgbClr val="000000"/>
            </a:solidFill>
            <a:round/>
            <a:headEnd/>
            <a:tailEnd/>
          </a:ln>
        </p:spPr>
      </p:cxnSp>
      <p:sp>
        <p:nvSpPr>
          <p:cNvPr id="86" name="Text Box 2"/>
          <p:cNvSpPr txBox="1">
            <a:spLocks noChangeArrowheads="1"/>
          </p:cNvSpPr>
          <p:nvPr/>
        </p:nvSpPr>
        <p:spPr bwMode="auto">
          <a:xfrm>
            <a:off x="76200" y="457200"/>
            <a:ext cx="9067800" cy="533400"/>
          </a:xfrm>
          <a:prstGeom prst="rect">
            <a:avLst/>
          </a:prstGeom>
          <a:noFill/>
          <a:ln w="9525">
            <a:noFill/>
            <a:round/>
            <a:headEnd/>
            <a:tailEnd/>
          </a:ln>
        </p:spPr>
        <p:txBody>
          <a:bodyPr lIns="90000" tIns="46800" rIns="90000" bIns="46800" anchor="ctr"/>
          <a:lstStyle/>
          <a:p>
            <a:pPr algn="ctr" defTabSz="457200">
              <a:spcBef>
                <a:spcPct val="5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350" dirty="0">
                <a:solidFill>
                  <a:srgbClr val="364D47"/>
                </a:solidFill>
                <a:latin typeface="Arial" pitchFamily="34" charset="0"/>
                <a:ea typeface="MS PGothic" pitchFamily="34" charset="-128"/>
                <a:cs typeface="Arial" pitchFamily="34" charset="0"/>
              </a:rPr>
              <a:t>PROCESSO </a:t>
            </a:r>
            <a:r>
              <a:rPr lang="it-IT" sz="2350" dirty="0" err="1">
                <a:solidFill>
                  <a:srgbClr val="364D47"/>
                </a:solidFill>
                <a:latin typeface="Arial" pitchFamily="34" charset="0"/>
                <a:ea typeface="MS PGothic" pitchFamily="34" charset="-128"/>
                <a:cs typeface="Arial" pitchFamily="34" charset="0"/>
              </a:rPr>
              <a:t>DI</a:t>
            </a:r>
            <a:r>
              <a:rPr lang="it-IT" sz="2350" dirty="0">
                <a:solidFill>
                  <a:srgbClr val="364D47"/>
                </a:solidFill>
                <a:latin typeface="Arial" pitchFamily="34" charset="0"/>
                <a:ea typeface="MS PGothic" pitchFamily="34" charset="-128"/>
                <a:cs typeface="Arial" pitchFamily="34" charset="0"/>
              </a:rPr>
              <a:t> REVISIONE</a:t>
            </a:r>
          </a:p>
        </p:txBody>
      </p:sp>
      <p:sp>
        <p:nvSpPr>
          <p:cNvPr id="31776"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ea typeface="MS PGothic"/>
                <a:cs typeface="MS PGothic"/>
              </a:rPr>
              <a:t>REVISIONE LEGALE: PROCESSO DI REVISIONE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Line 5"/>
          <p:cNvSpPr>
            <a:spLocks noChangeShapeType="1"/>
          </p:cNvSpPr>
          <p:nvPr/>
        </p:nvSpPr>
        <p:spPr bwMode="auto">
          <a:xfrm flipV="1">
            <a:off x="508000" y="3200400"/>
            <a:ext cx="7632700" cy="0"/>
          </a:xfrm>
          <a:prstGeom prst="line">
            <a:avLst/>
          </a:prstGeom>
          <a:noFill/>
          <a:ln w="57150">
            <a:solidFill>
              <a:schemeClr val="tx1"/>
            </a:solidFill>
            <a:round/>
            <a:headEnd/>
            <a:tailEnd type="triangle" w="med" len="med"/>
          </a:ln>
        </p:spPr>
        <p:txBody>
          <a:bodyPr/>
          <a:lstStyle/>
          <a:p>
            <a:pPr algn="ctr">
              <a:defRPr/>
            </a:pPr>
            <a:endParaRPr lang="it-IT" dirty="0">
              <a:solidFill>
                <a:srgbClr val="262626"/>
              </a:solidFill>
              <a:latin typeface="+mj-lt"/>
              <a:cs typeface="Arial" pitchFamily="34" charset="0"/>
            </a:endParaRPr>
          </a:p>
        </p:txBody>
      </p:sp>
      <p:sp>
        <p:nvSpPr>
          <p:cNvPr id="24" name="Line 6"/>
          <p:cNvSpPr>
            <a:spLocks noChangeShapeType="1"/>
          </p:cNvSpPr>
          <p:nvPr/>
        </p:nvSpPr>
        <p:spPr bwMode="auto">
          <a:xfrm>
            <a:off x="1739900" y="3022600"/>
            <a:ext cx="0" cy="342900"/>
          </a:xfrm>
          <a:prstGeom prst="line">
            <a:avLst/>
          </a:prstGeom>
          <a:noFill/>
          <a:ln w="38100">
            <a:solidFill>
              <a:srgbClr val="29529C"/>
            </a:solidFill>
            <a:round/>
            <a:headEnd/>
            <a:tailEnd/>
          </a:ln>
        </p:spPr>
        <p:txBody>
          <a:bodyPr/>
          <a:lstStyle/>
          <a:p>
            <a:pPr algn="ctr">
              <a:defRPr/>
            </a:pPr>
            <a:endParaRPr lang="it-IT" dirty="0">
              <a:solidFill>
                <a:srgbClr val="262626"/>
              </a:solidFill>
              <a:latin typeface="+mj-lt"/>
              <a:cs typeface="Arial" pitchFamily="34" charset="0"/>
            </a:endParaRPr>
          </a:p>
        </p:txBody>
      </p:sp>
      <p:sp>
        <p:nvSpPr>
          <p:cNvPr id="25" name="Line 7"/>
          <p:cNvSpPr>
            <a:spLocks noChangeShapeType="1"/>
          </p:cNvSpPr>
          <p:nvPr/>
        </p:nvSpPr>
        <p:spPr bwMode="auto">
          <a:xfrm>
            <a:off x="2959100" y="3022600"/>
            <a:ext cx="0" cy="342900"/>
          </a:xfrm>
          <a:prstGeom prst="line">
            <a:avLst/>
          </a:prstGeom>
          <a:noFill/>
          <a:ln w="38100">
            <a:solidFill>
              <a:srgbClr val="29529C"/>
            </a:solidFill>
            <a:round/>
            <a:headEnd/>
            <a:tailEnd/>
          </a:ln>
        </p:spPr>
        <p:txBody>
          <a:bodyPr/>
          <a:lstStyle/>
          <a:p>
            <a:pPr algn="ctr">
              <a:defRPr/>
            </a:pPr>
            <a:endParaRPr lang="it-IT" dirty="0">
              <a:solidFill>
                <a:srgbClr val="262626"/>
              </a:solidFill>
              <a:latin typeface="+mj-lt"/>
              <a:cs typeface="Arial" pitchFamily="34" charset="0"/>
            </a:endParaRPr>
          </a:p>
        </p:txBody>
      </p:sp>
      <p:sp>
        <p:nvSpPr>
          <p:cNvPr id="26" name="Line 8"/>
          <p:cNvSpPr>
            <a:spLocks noChangeShapeType="1"/>
          </p:cNvSpPr>
          <p:nvPr/>
        </p:nvSpPr>
        <p:spPr bwMode="auto">
          <a:xfrm>
            <a:off x="4127500" y="3035300"/>
            <a:ext cx="0" cy="342900"/>
          </a:xfrm>
          <a:prstGeom prst="line">
            <a:avLst/>
          </a:prstGeom>
          <a:noFill/>
          <a:ln w="38100">
            <a:solidFill>
              <a:srgbClr val="29529C"/>
            </a:solidFill>
            <a:round/>
            <a:headEnd/>
            <a:tailEnd/>
          </a:ln>
        </p:spPr>
        <p:txBody>
          <a:bodyPr/>
          <a:lstStyle/>
          <a:p>
            <a:pPr algn="ctr">
              <a:defRPr/>
            </a:pPr>
            <a:endParaRPr lang="it-IT" dirty="0">
              <a:solidFill>
                <a:srgbClr val="262626"/>
              </a:solidFill>
              <a:latin typeface="+mj-lt"/>
              <a:cs typeface="Arial" pitchFamily="34" charset="0"/>
            </a:endParaRPr>
          </a:p>
        </p:txBody>
      </p:sp>
      <p:sp>
        <p:nvSpPr>
          <p:cNvPr id="27" name="Line 9"/>
          <p:cNvSpPr>
            <a:spLocks noChangeShapeType="1"/>
          </p:cNvSpPr>
          <p:nvPr/>
        </p:nvSpPr>
        <p:spPr bwMode="auto">
          <a:xfrm>
            <a:off x="5435600" y="3035300"/>
            <a:ext cx="0" cy="342900"/>
          </a:xfrm>
          <a:prstGeom prst="line">
            <a:avLst/>
          </a:prstGeom>
          <a:noFill/>
          <a:ln w="38100">
            <a:solidFill>
              <a:srgbClr val="29529C"/>
            </a:solidFill>
            <a:round/>
            <a:headEnd/>
            <a:tailEnd/>
          </a:ln>
        </p:spPr>
        <p:txBody>
          <a:bodyPr/>
          <a:lstStyle/>
          <a:p>
            <a:pPr algn="ctr">
              <a:defRPr/>
            </a:pPr>
            <a:endParaRPr lang="it-IT" dirty="0">
              <a:solidFill>
                <a:srgbClr val="262626"/>
              </a:solidFill>
              <a:latin typeface="+mj-lt"/>
              <a:cs typeface="Arial" pitchFamily="34" charset="0"/>
            </a:endParaRPr>
          </a:p>
        </p:txBody>
      </p:sp>
      <p:sp>
        <p:nvSpPr>
          <p:cNvPr id="28" name="Line 10"/>
          <p:cNvSpPr>
            <a:spLocks noChangeShapeType="1"/>
          </p:cNvSpPr>
          <p:nvPr/>
        </p:nvSpPr>
        <p:spPr bwMode="auto">
          <a:xfrm>
            <a:off x="6705600" y="3035300"/>
            <a:ext cx="0" cy="342900"/>
          </a:xfrm>
          <a:prstGeom prst="line">
            <a:avLst/>
          </a:prstGeom>
          <a:noFill/>
          <a:ln w="38100">
            <a:solidFill>
              <a:srgbClr val="29529C"/>
            </a:solidFill>
            <a:round/>
            <a:headEnd/>
            <a:tailEnd/>
          </a:ln>
        </p:spPr>
        <p:txBody>
          <a:bodyPr/>
          <a:lstStyle/>
          <a:p>
            <a:pPr algn="ctr">
              <a:defRPr/>
            </a:pPr>
            <a:endParaRPr lang="it-IT" dirty="0">
              <a:solidFill>
                <a:srgbClr val="262626"/>
              </a:solidFill>
              <a:latin typeface="+mj-lt"/>
              <a:cs typeface="Arial" pitchFamily="34" charset="0"/>
            </a:endParaRPr>
          </a:p>
        </p:txBody>
      </p:sp>
      <p:sp>
        <p:nvSpPr>
          <p:cNvPr id="29" name="Rectangle 11"/>
          <p:cNvSpPr>
            <a:spLocks noChangeArrowheads="1"/>
          </p:cNvSpPr>
          <p:nvPr/>
        </p:nvSpPr>
        <p:spPr bwMode="auto">
          <a:xfrm>
            <a:off x="3851275" y="1484313"/>
            <a:ext cx="2085975" cy="400050"/>
          </a:xfrm>
          <a:prstGeom prst="rect">
            <a:avLst/>
          </a:prstGeom>
          <a:noFill/>
          <a:ln w="34925" cap="rnd" algn="ctr">
            <a:solidFill>
              <a:srgbClr val="333399"/>
            </a:solidFill>
            <a:prstDash val="sysDot"/>
            <a:miter lim="800000"/>
            <a:headEnd/>
            <a:tailEnd/>
          </a:ln>
        </p:spPr>
        <p:txBody>
          <a:bodyPr>
            <a:spAutoFit/>
          </a:bodyPr>
          <a:lstStyle/>
          <a:p>
            <a:pPr algn="ctr">
              <a:defRPr/>
            </a:pPr>
            <a:r>
              <a:rPr lang="it-IT" sz="2000" dirty="0">
                <a:solidFill>
                  <a:srgbClr val="262626"/>
                </a:solidFill>
                <a:latin typeface="+mj-lt"/>
                <a:cs typeface="Arial" pitchFamily="34" charset="0"/>
              </a:rPr>
              <a:t>Pianificazione </a:t>
            </a:r>
          </a:p>
        </p:txBody>
      </p:sp>
      <p:sp>
        <p:nvSpPr>
          <p:cNvPr id="30" name="Rectangle 12"/>
          <p:cNvSpPr>
            <a:spLocks noChangeArrowheads="1"/>
          </p:cNvSpPr>
          <p:nvPr/>
        </p:nvSpPr>
        <p:spPr bwMode="auto">
          <a:xfrm>
            <a:off x="5448300" y="3940175"/>
            <a:ext cx="2112963" cy="708025"/>
          </a:xfrm>
          <a:prstGeom prst="rect">
            <a:avLst/>
          </a:prstGeom>
          <a:noFill/>
          <a:ln w="34925" cap="rnd" algn="ctr">
            <a:solidFill>
              <a:srgbClr val="333399"/>
            </a:solidFill>
            <a:prstDash val="sysDot"/>
            <a:miter lim="800000"/>
            <a:headEnd/>
            <a:tailEnd/>
          </a:ln>
        </p:spPr>
        <p:txBody>
          <a:bodyPr>
            <a:spAutoFit/>
          </a:bodyPr>
          <a:lstStyle/>
          <a:p>
            <a:pPr algn="ctr">
              <a:defRPr/>
            </a:pPr>
            <a:r>
              <a:rPr lang="it-IT" sz="2000" dirty="0">
                <a:solidFill>
                  <a:srgbClr val="262626"/>
                </a:solidFill>
                <a:latin typeface="+mj-lt"/>
                <a:cs typeface="Arial" pitchFamily="34" charset="0"/>
              </a:rPr>
              <a:t>Controllo </a:t>
            </a:r>
            <a:br>
              <a:rPr lang="it-IT" sz="2000" dirty="0">
                <a:solidFill>
                  <a:srgbClr val="262626"/>
                </a:solidFill>
                <a:latin typeface="+mj-lt"/>
                <a:cs typeface="Arial" pitchFamily="34" charset="0"/>
              </a:rPr>
            </a:br>
            <a:r>
              <a:rPr lang="it-IT" sz="2000" dirty="0">
                <a:solidFill>
                  <a:srgbClr val="262626"/>
                </a:solidFill>
                <a:latin typeface="+mj-lt"/>
                <a:cs typeface="Arial" pitchFamily="34" charset="0"/>
              </a:rPr>
              <a:t>del bilancio</a:t>
            </a:r>
          </a:p>
        </p:txBody>
      </p:sp>
      <p:sp>
        <p:nvSpPr>
          <p:cNvPr id="31" name="Rectangle 13"/>
          <p:cNvSpPr>
            <a:spLocks noChangeArrowheads="1"/>
          </p:cNvSpPr>
          <p:nvPr/>
        </p:nvSpPr>
        <p:spPr bwMode="auto">
          <a:xfrm>
            <a:off x="2159000" y="3784600"/>
            <a:ext cx="1781175" cy="708025"/>
          </a:xfrm>
          <a:prstGeom prst="rect">
            <a:avLst/>
          </a:prstGeom>
          <a:solidFill>
            <a:srgbClr val="99CCFF"/>
          </a:solidFill>
          <a:ln w="34925" cap="rnd">
            <a:solidFill>
              <a:srgbClr val="333399"/>
            </a:solidFill>
            <a:prstDash val="sysDot"/>
            <a:miter lim="800000"/>
            <a:headEnd/>
            <a:tailEnd/>
          </a:ln>
        </p:spPr>
        <p:txBody>
          <a:bodyPr>
            <a:spAutoFit/>
          </a:bodyPr>
          <a:lstStyle/>
          <a:p>
            <a:pPr algn="ctr">
              <a:defRPr/>
            </a:pPr>
            <a:r>
              <a:rPr lang="it-IT" sz="2000" dirty="0">
                <a:solidFill>
                  <a:srgbClr val="262626"/>
                </a:solidFill>
                <a:latin typeface="+mj-lt"/>
                <a:cs typeface="Arial" pitchFamily="34" charset="0"/>
              </a:rPr>
              <a:t>Verifiche periodiche</a:t>
            </a:r>
          </a:p>
        </p:txBody>
      </p:sp>
      <p:sp>
        <p:nvSpPr>
          <p:cNvPr id="32" name="AutoShape 14"/>
          <p:cNvSpPr>
            <a:spLocks/>
          </p:cNvSpPr>
          <p:nvPr/>
        </p:nvSpPr>
        <p:spPr bwMode="auto">
          <a:xfrm rot="5400000">
            <a:off x="2889250" y="1136650"/>
            <a:ext cx="279400" cy="4775200"/>
          </a:xfrm>
          <a:prstGeom prst="rightBrace">
            <a:avLst>
              <a:gd name="adj1" fmla="val 142424"/>
              <a:gd name="adj2" fmla="val 50000"/>
            </a:avLst>
          </a:prstGeom>
          <a:solidFill>
            <a:srgbClr val="99CCFF"/>
          </a:solidFill>
          <a:ln w="22225">
            <a:solidFill>
              <a:schemeClr val="tx1"/>
            </a:solidFill>
            <a:round/>
            <a:headEnd/>
            <a:tailEnd/>
          </a:ln>
        </p:spPr>
        <p:txBody>
          <a:bodyPr wrap="none" anchor="ctr"/>
          <a:lstStyle/>
          <a:p>
            <a:pPr algn="ctr">
              <a:defRPr/>
            </a:pPr>
            <a:endParaRPr lang="it-IT" dirty="0">
              <a:solidFill>
                <a:srgbClr val="262626"/>
              </a:solidFill>
              <a:latin typeface="+mj-lt"/>
              <a:cs typeface="Arial" pitchFamily="34" charset="0"/>
            </a:endParaRPr>
          </a:p>
        </p:txBody>
      </p:sp>
      <p:sp>
        <p:nvSpPr>
          <p:cNvPr id="33" name="Text Box 15"/>
          <p:cNvSpPr txBox="1">
            <a:spLocks noChangeArrowheads="1"/>
          </p:cNvSpPr>
          <p:nvPr/>
        </p:nvSpPr>
        <p:spPr bwMode="auto">
          <a:xfrm>
            <a:off x="4892675" y="2600325"/>
            <a:ext cx="1085850" cy="523875"/>
          </a:xfrm>
          <a:prstGeom prst="rect">
            <a:avLst/>
          </a:prstGeom>
          <a:noFill/>
          <a:ln w="9525">
            <a:noFill/>
            <a:miter lim="800000"/>
            <a:headEnd/>
            <a:tailEnd/>
          </a:ln>
          <a:effectLst/>
        </p:spPr>
        <p:txBody>
          <a:bodyPr wrap="none">
            <a:spAutoFit/>
          </a:bodyPr>
          <a:lstStyle/>
          <a:p>
            <a:pPr algn="ctr">
              <a:defRPr/>
            </a:pPr>
            <a:r>
              <a:rPr lang="it-IT" dirty="0">
                <a:solidFill>
                  <a:srgbClr val="262626"/>
                </a:solidFill>
                <a:latin typeface="+mj-lt"/>
                <a:cs typeface="Arial" pitchFamily="34" charset="0"/>
              </a:rPr>
              <a:t>31.12</a:t>
            </a:r>
          </a:p>
        </p:txBody>
      </p:sp>
      <p:sp>
        <p:nvSpPr>
          <p:cNvPr id="34" name="Text Box 16"/>
          <p:cNvSpPr txBox="1">
            <a:spLocks noChangeArrowheads="1"/>
          </p:cNvSpPr>
          <p:nvPr/>
        </p:nvSpPr>
        <p:spPr bwMode="auto">
          <a:xfrm>
            <a:off x="7551738" y="3227388"/>
            <a:ext cx="306387" cy="523875"/>
          </a:xfrm>
          <a:prstGeom prst="rect">
            <a:avLst/>
          </a:prstGeom>
          <a:noFill/>
          <a:ln w="9525">
            <a:noFill/>
            <a:miter lim="800000"/>
            <a:headEnd/>
            <a:tailEnd/>
          </a:ln>
          <a:effectLst/>
        </p:spPr>
        <p:txBody>
          <a:bodyPr wrap="none">
            <a:spAutoFit/>
          </a:bodyPr>
          <a:lstStyle/>
          <a:p>
            <a:pPr algn="ctr">
              <a:defRPr/>
            </a:pPr>
            <a:r>
              <a:rPr lang="it-IT" b="1" dirty="0">
                <a:solidFill>
                  <a:srgbClr val="262626"/>
                </a:solidFill>
                <a:latin typeface="+mj-lt"/>
                <a:cs typeface="Arial" pitchFamily="34" charset="0"/>
              </a:rPr>
              <a:t>t</a:t>
            </a:r>
          </a:p>
        </p:txBody>
      </p:sp>
      <p:sp>
        <p:nvSpPr>
          <p:cNvPr id="35" name="AutoShape 18"/>
          <p:cNvSpPr>
            <a:spLocks noChangeArrowheads="1"/>
          </p:cNvSpPr>
          <p:nvPr/>
        </p:nvSpPr>
        <p:spPr bwMode="auto">
          <a:xfrm>
            <a:off x="4495800" y="2286000"/>
            <a:ext cx="520700" cy="393700"/>
          </a:xfrm>
          <a:prstGeom prst="downArrow">
            <a:avLst>
              <a:gd name="adj1" fmla="val 50000"/>
              <a:gd name="adj2" fmla="val 25000"/>
            </a:avLst>
          </a:prstGeom>
          <a:solidFill>
            <a:schemeClr val="bg1">
              <a:lumMod val="85000"/>
            </a:schemeClr>
          </a:solidFill>
          <a:ln w="9525">
            <a:solidFill>
              <a:schemeClr val="tx1"/>
            </a:solidFill>
            <a:miter lim="800000"/>
            <a:headEnd/>
            <a:tailEnd/>
          </a:ln>
        </p:spPr>
        <p:txBody>
          <a:bodyPr wrap="none" anchor="ctr"/>
          <a:lstStyle/>
          <a:p>
            <a:pPr algn="ctr">
              <a:defRPr/>
            </a:pPr>
            <a:endParaRPr lang="it-IT" dirty="0">
              <a:solidFill>
                <a:srgbClr val="262626"/>
              </a:solidFill>
              <a:latin typeface="+mj-lt"/>
              <a:cs typeface="Arial" pitchFamily="34" charset="0"/>
            </a:endParaRPr>
          </a:p>
        </p:txBody>
      </p:sp>
      <p:sp>
        <p:nvSpPr>
          <p:cNvPr id="36" name="Rectangle 19"/>
          <p:cNvSpPr>
            <a:spLocks noChangeArrowheads="1"/>
          </p:cNvSpPr>
          <p:nvPr/>
        </p:nvSpPr>
        <p:spPr bwMode="auto">
          <a:xfrm>
            <a:off x="2943225" y="5291138"/>
            <a:ext cx="3721100" cy="400050"/>
          </a:xfrm>
          <a:prstGeom prst="rect">
            <a:avLst/>
          </a:prstGeom>
          <a:solidFill>
            <a:srgbClr val="FFFF66"/>
          </a:solidFill>
          <a:ln w="34925" cap="rnd" algn="ctr">
            <a:solidFill>
              <a:srgbClr val="333399"/>
            </a:solidFill>
            <a:prstDash val="sysDot"/>
            <a:miter lim="800000"/>
            <a:headEnd/>
            <a:tailEnd/>
          </a:ln>
        </p:spPr>
        <p:txBody>
          <a:bodyPr>
            <a:spAutoFit/>
          </a:bodyPr>
          <a:lstStyle/>
          <a:p>
            <a:pPr algn="ctr">
              <a:defRPr/>
            </a:pPr>
            <a:r>
              <a:rPr lang="it-IT" sz="2000" dirty="0">
                <a:solidFill>
                  <a:srgbClr val="262626"/>
                </a:solidFill>
                <a:latin typeface="+mj-lt"/>
                <a:cs typeface="Arial" pitchFamily="34" charset="0"/>
              </a:rPr>
              <a:t>GIUDIZIO SUL BILANCIO</a:t>
            </a:r>
          </a:p>
        </p:txBody>
      </p:sp>
      <p:sp>
        <p:nvSpPr>
          <p:cNvPr id="37" name="Line 20"/>
          <p:cNvSpPr>
            <a:spLocks noChangeShapeType="1"/>
          </p:cNvSpPr>
          <p:nvPr/>
        </p:nvSpPr>
        <p:spPr bwMode="auto">
          <a:xfrm>
            <a:off x="660400" y="3035300"/>
            <a:ext cx="0" cy="342900"/>
          </a:xfrm>
          <a:prstGeom prst="line">
            <a:avLst/>
          </a:prstGeom>
          <a:noFill/>
          <a:ln w="38100">
            <a:solidFill>
              <a:srgbClr val="29529C"/>
            </a:solidFill>
            <a:round/>
            <a:headEnd/>
            <a:tailEnd/>
          </a:ln>
        </p:spPr>
        <p:txBody>
          <a:bodyPr/>
          <a:lstStyle/>
          <a:p>
            <a:pPr algn="ctr">
              <a:defRPr/>
            </a:pPr>
            <a:endParaRPr lang="it-IT" dirty="0">
              <a:solidFill>
                <a:srgbClr val="262626"/>
              </a:solidFill>
              <a:latin typeface="+mj-lt"/>
              <a:cs typeface="Arial" pitchFamily="34" charset="0"/>
            </a:endParaRPr>
          </a:p>
        </p:txBody>
      </p:sp>
      <p:cxnSp>
        <p:nvCxnSpPr>
          <p:cNvPr id="38" name="AutoShape 22"/>
          <p:cNvCxnSpPr>
            <a:cxnSpLocks noChangeShapeType="1"/>
            <a:stCxn id="31" idx="1"/>
            <a:endCxn id="29" idx="1"/>
          </p:cNvCxnSpPr>
          <p:nvPr/>
        </p:nvCxnSpPr>
        <p:spPr bwMode="auto">
          <a:xfrm rot="10800000" flipH="1">
            <a:off x="2159000" y="1684338"/>
            <a:ext cx="1692275" cy="2454275"/>
          </a:xfrm>
          <a:prstGeom prst="curvedConnector3">
            <a:avLst>
              <a:gd name="adj1" fmla="val -13509"/>
            </a:avLst>
          </a:prstGeom>
          <a:noFill/>
          <a:ln w="38100" cap="rnd">
            <a:solidFill>
              <a:srgbClr val="800000"/>
            </a:solidFill>
            <a:prstDash val="sysDot"/>
            <a:round/>
            <a:headEnd/>
            <a:tailEnd type="triangle" w="med" len="med"/>
          </a:ln>
        </p:spPr>
      </p:cxnSp>
      <p:cxnSp>
        <p:nvCxnSpPr>
          <p:cNvPr id="39" name="AutoShape 23"/>
          <p:cNvCxnSpPr>
            <a:cxnSpLocks noChangeShapeType="1"/>
          </p:cNvCxnSpPr>
          <p:nvPr/>
        </p:nvCxnSpPr>
        <p:spPr bwMode="auto">
          <a:xfrm>
            <a:off x="6019800" y="1676400"/>
            <a:ext cx="566738" cy="2095500"/>
          </a:xfrm>
          <a:prstGeom prst="curvedConnector2">
            <a:avLst/>
          </a:prstGeom>
          <a:noFill/>
          <a:ln w="38100" cap="rnd">
            <a:solidFill>
              <a:srgbClr val="800000"/>
            </a:solidFill>
            <a:prstDash val="sysDot"/>
            <a:round/>
            <a:headEnd/>
            <a:tailEnd type="triangle" w="med" len="med"/>
          </a:ln>
        </p:spPr>
      </p:cxnSp>
      <p:cxnSp>
        <p:nvCxnSpPr>
          <p:cNvPr id="40" name="AutoShape 24"/>
          <p:cNvCxnSpPr>
            <a:cxnSpLocks noChangeShapeType="1"/>
            <a:stCxn id="30" idx="2"/>
            <a:endCxn id="36" idx="0"/>
          </p:cNvCxnSpPr>
          <p:nvPr/>
        </p:nvCxnSpPr>
        <p:spPr bwMode="auto">
          <a:xfrm rot="5400000">
            <a:off x="5333206" y="4118769"/>
            <a:ext cx="642938" cy="1701800"/>
          </a:xfrm>
          <a:prstGeom prst="curvedConnector3">
            <a:avLst>
              <a:gd name="adj1" fmla="val 50000"/>
            </a:avLst>
          </a:prstGeom>
          <a:noFill/>
          <a:ln w="38100" cap="rnd">
            <a:solidFill>
              <a:srgbClr val="800000"/>
            </a:solidFill>
            <a:prstDash val="sysDot"/>
            <a:round/>
            <a:headEnd/>
            <a:tailEnd type="triangle" w="med" len="med"/>
          </a:ln>
        </p:spPr>
      </p:cxnSp>
      <p:sp>
        <p:nvSpPr>
          <p:cNvPr id="33812" name="Text Box 2"/>
          <p:cNvSpPr txBox="1">
            <a:spLocks noChangeArrowheads="1"/>
          </p:cNvSpPr>
          <p:nvPr/>
        </p:nvSpPr>
        <p:spPr bwMode="auto">
          <a:xfrm>
            <a:off x="0" y="617538"/>
            <a:ext cx="9067800" cy="533400"/>
          </a:xfrm>
          <a:prstGeom prst="rect">
            <a:avLst/>
          </a:prstGeom>
          <a:noFill/>
          <a:ln w="9525">
            <a:noFill/>
            <a:round/>
            <a:headEnd/>
            <a:tailEnd/>
          </a:ln>
        </p:spPr>
        <p:txBody>
          <a:bodyPr lIns="90000" tIns="46800" rIns="90000" bIns="46800" anchor="ctr"/>
          <a:lstStyle/>
          <a:p>
            <a:pPr algn="ctr" defTabSz="457200">
              <a:spcBef>
                <a:spcPct val="5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a:solidFill>
                  <a:srgbClr val="364D47"/>
                </a:solidFill>
                <a:ea typeface="MS PGothic"/>
                <a:cs typeface="MS PGothic"/>
              </a:rPr>
              <a:t>PROCESSO DI REVISIONE</a:t>
            </a:r>
          </a:p>
        </p:txBody>
      </p:sp>
      <p:sp>
        <p:nvSpPr>
          <p:cNvPr id="33813" name="Segnaposto numero diapositiva 6"/>
          <p:cNvSpPr>
            <a:spLocks noGrp="1"/>
          </p:cNvSpPr>
          <p:nvPr>
            <p:ph type="sldNum" sz="quarter" idx="12"/>
          </p:nvPr>
        </p:nvSpPr>
        <p:spPr bwMode="auto">
          <a:noFill/>
          <a:ln>
            <a:miter lim="800000"/>
            <a:headEnd/>
            <a:tailEnd/>
          </a:ln>
        </p:spPr>
        <p:txBody>
          <a:bodyPr/>
          <a:lstStyle/>
          <a:p>
            <a:fld id="{7845D0DC-D761-445F-A529-5291EDD4EEBF}" type="slidenum">
              <a:rPr lang="it-IT" sz="1000" smtClean="0">
                <a:latin typeface="Arial" charset="0"/>
                <a:cs typeface="Arial" charset="0"/>
              </a:rPr>
              <a:pPr/>
              <a:t>4</a:t>
            </a:fld>
            <a:endParaRPr lang="it-IT" sz="1000" smtClean="0">
              <a:latin typeface="Arial" charset="0"/>
              <a:cs typeface="Arial" charset="0"/>
            </a:endParaRPr>
          </a:p>
        </p:txBody>
      </p:sp>
      <p:sp>
        <p:nvSpPr>
          <p:cNvPr id="42" name="AutoShape 18"/>
          <p:cNvSpPr>
            <a:spLocks noChangeArrowheads="1"/>
          </p:cNvSpPr>
          <p:nvPr/>
        </p:nvSpPr>
        <p:spPr bwMode="auto">
          <a:xfrm flipV="1">
            <a:off x="5803900" y="3340100"/>
            <a:ext cx="520700" cy="393700"/>
          </a:xfrm>
          <a:prstGeom prst="downArrow">
            <a:avLst>
              <a:gd name="adj1" fmla="val 50000"/>
              <a:gd name="adj2" fmla="val 25000"/>
            </a:avLst>
          </a:prstGeom>
          <a:solidFill>
            <a:schemeClr val="bg1">
              <a:lumMod val="85000"/>
            </a:schemeClr>
          </a:solidFill>
          <a:ln w="9525">
            <a:solidFill>
              <a:schemeClr val="tx1"/>
            </a:solidFill>
            <a:miter lim="800000"/>
            <a:headEnd/>
            <a:tailEnd/>
          </a:ln>
        </p:spPr>
        <p:txBody>
          <a:bodyPr wrap="none" anchor="ctr"/>
          <a:lstStyle/>
          <a:p>
            <a:pPr algn="ctr">
              <a:defRPr/>
            </a:pPr>
            <a:endParaRPr lang="it-IT" dirty="0">
              <a:solidFill>
                <a:srgbClr val="262626"/>
              </a:solidFill>
              <a:latin typeface="+mj-lt"/>
              <a:cs typeface="Arial" pitchFamily="34" charset="0"/>
            </a:endParaRPr>
          </a:p>
        </p:txBody>
      </p:sp>
      <p:sp>
        <p:nvSpPr>
          <p:cNvPr id="33815"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ea typeface="MS PGothic"/>
                <a:cs typeface="MS PGothic"/>
              </a:rPr>
              <a:t>REVISIONE LEGALE: PROCESSO DI REVISIONE</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2000"/>
                                        <p:tgtEl>
                                          <p:spTgt spid="3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fade">
                                      <p:cBhvr>
                                        <p:cTn id="12" dur="2000"/>
                                        <p:tgtEl>
                                          <p:spTgt spid="3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fade">
                                      <p:cBhvr>
                                        <p:cTn id="17" dur="2000"/>
                                        <p:tgtEl>
                                          <p:spTgt spid="2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7" presetClass="entr" presetSubtype="1" fill="hold" grpId="0" nodeType="clickEffect">
                                  <p:stCondLst>
                                    <p:cond delay="0"/>
                                  </p:stCondLst>
                                  <p:childTnLst>
                                    <p:set>
                                      <p:cBhvr>
                                        <p:cTn id="21" dur="1" fill="hold">
                                          <p:stCondLst>
                                            <p:cond delay="0"/>
                                          </p:stCondLst>
                                        </p:cTn>
                                        <p:tgtEl>
                                          <p:spTgt spid="35"/>
                                        </p:tgtEl>
                                        <p:attrNameLst>
                                          <p:attrName>style.visibility</p:attrName>
                                        </p:attrNameLst>
                                      </p:cBhvr>
                                      <p:to>
                                        <p:strVal val="visible"/>
                                      </p:to>
                                    </p:set>
                                    <p:anim calcmode="lin" valueType="num">
                                      <p:cBhvr additive="base">
                                        <p:cTn id="22" dur="1000" fill="hold"/>
                                        <p:tgtEl>
                                          <p:spTgt spid="35"/>
                                        </p:tgtEl>
                                        <p:attrNameLst>
                                          <p:attrName>ppt_x</p:attrName>
                                        </p:attrNameLst>
                                      </p:cBhvr>
                                      <p:tavLst>
                                        <p:tav tm="0">
                                          <p:val>
                                            <p:strVal val="#ppt_x"/>
                                          </p:val>
                                        </p:tav>
                                        <p:tav tm="100000">
                                          <p:val>
                                            <p:strVal val="#ppt_x"/>
                                          </p:val>
                                        </p:tav>
                                      </p:tavLst>
                                    </p:anim>
                                    <p:anim calcmode="lin" valueType="num">
                                      <p:cBhvr additive="base">
                                        <p:cTn id="23" dur="1000" fill="hold"/>
                                        <p:tgtEl>
                                          <p:spTgt spid="35"/>
                                        </p:tgtEl>
                                        <p:attrNameLst>
                                          <p:attrName>ppt_y</p:attrName>
                                        </p:attrNameLst>
                                      </p:cBhvr>
                                      <p:tavLst>
                                        <p:tav tm="0">
                                          <p:val>
                                            <p:strVal val="0-#ppt_h/2"/>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0"/>
                                        </p:tgtEl>
                                        <p:attrNameLst>
                                          <p:attrName>style.visibility</p:attrName>
                                        </p:attrNameLst>
                                      </p:cBhvr>
                                      <p:to>
                                        <p:strVal val="visible"/>
                                      </p:to>
                                    </p:set>
                                    <p:animEffect transition="in" filter="fade">
                                      <p:cBhvr>
                                        <p:cTn id="28" dur="2000"/>
                                        <p:tgtEl>
                                          <p:spTgt spid="30"/>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6" presetClass="entr" presetSubtype="32" fill="hold" nodeType="clickEffect">
                                  <p:stCondLst>
                                    <p:cond delay="0"/>
                                  </p:stCondLst>
                                  <p:childTnLst>
                                    <p:set>
                                      <p:cBhvr>
                                        <p:cTn id="32" dur="1" fill="hold">
                                          <p:stCondLst>
                                            <p:cond delay="0"/>
                                          </p:stCondLst>
                                        </p:cTn>
                                        <p:tgtEl>
                                          <p:spTgt spid="38"/>
                                        </p:tgtEl>
                                        <p:attrNameLst>
                                          <p:attrName>style.visibility</p:attrName>
                                        </p:attrNameLst>
                                      </p:cBhvr>
                                      <p:to>
                                        <p:strVal val="visible"/>
                                      </p:to>
                                    </p:set>
                                    <p:animEffect transition="in" filter="circle(out)">
                                      <p:cBhvr>
                                        <p:cTn id="33" dur="2000"/>
                                        <p:tgtEl>
                                          <p:spTgt spid="38"/>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6" presetClass="entr" presetSubtype="32" fill="hold" nodeType="clickEffect">
                                  <p:stCondLst>
                                    <p:cond delay="0"/>
                                  </p:stCondLst>
                                  <p:childTnLst>
                                    <p:set>
                                      <p:cBhvr>
                                        <p:cTn id="37" dur="1" fill="hold">
                                          <p:stCondLst>
                                            <p:cond delay="0"/>
                                          </p:stCondLst>
                                        </p:cTn>
                                        <p:tgtEl>
                                          <p:spTgt spid="39"/>
                                        </p:tgtEl>
                                        <p:attrNameLst>
                                          <p:attrName>style.visibility</p:attrName>
                                        </p:attrNameLst>
                                      </p:cBhvr>
                                      <p:to>
                                        <p:strVal val="visible"/>
                                      </p:to>
                                    </p:set>
                                    <p:animEffect transition="in" filter="circle(out)">
                                      <p:cBhvr>
                                        <p:cTn id="38" dur="2000"/>
                                        <p:tgtEl>
                                          <p:spTgt spid="39"/>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6" presetClass="entr" presetSubtype="16" fill="hold" nodeType="clickEffect">
                                  <p:stCondLst>
                                    <p:cond delay="0"/>
                                  </p:stCondLst>
                                  <p:childTnLst>
                                    <p:set>
                                      <p:cBhvr>
                                        <p:cTn id="42" dur="1" fill="hold">
                                          <p:stCondLst>
                                            <p:cond delay="0"/>
                                          </p:stCondLst>
                                        </p:cTn>
                                        <p:tgtEl>
                                          <p:spTgt spid="40"/>
                                        </p:tgtEl>
                                        <p:attrNameLst>
                                          <p:attrName>style.visibility</p:attrName>
                                        </p:attrNameLst>
                                      </p:cBhvr>
                                      <p:to>
                                        <p:strVal val="visible"/>
                                      </p:to>
                                    </p:set>
                                    <p:animEffect transition="in" filter="circle(in)">
                                      <p:cBhvr>
                                        <p:cTn id="43" dur="2000"/>
                                        <p:tgtEl>
                                          <p:spTgt spid="40"/>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36"/>
                                        </p:tgtEl>
                                        <p:attrNameLst>
                                          <p:attrName>style.visibility</p:attrName>
                                        </p:attrNameLst>
                                      </p:cBhvr>
                                      <p:to>
                                        <p:strVal val="visible"/>
                                      </p:to>
                                    </p:set>
                                    <p:animEffect transition="in" filter="fade">
                                      <p:cBhvr>
                                        <p:cTn id="48" dur="2000"/>
                                        <p:tgtEl>
                                          <p:spTgt spid="36"/>
                                        </p:tgtEl>
                                      </p:cBhvr>
                                    </p:animEffect>
                                  </p:childTnLst>
                                </p:cTn>
                              </p:par>
                            </p:childTnLst>
                          </p:cTn>
                        </p:par>
                      </p:childTnLst>
                    </p:cTn>
                  </p:par>
                  <p:par>
                    <p:cTn id="49" fill="hold">
                      <p:stCondLst>
                        <p:cond delay="indefinite"/>
                      </p:stCondLst>
                      <p:childTnLst>
                        <p:par>
                          <p:cTn id="50" fill="hold">
                            <p:stCondLst>
                              <p:cond delay="0"/>
                            </p:stCondLst>
                            <p:childTnLst>
                              <p:par>
                                <p:cTn id="51" presetID="7" presetClass="entr" presetSubtype="1" fill="hold" grpId="0" nodeType="clickEffect">
                                  <p:stCondLst>
                                    <p:cond delay="0"/>
                                  </p:stCondLst>
                                  <p:childTnLst>
                                    <p:set>
                                      <p:cBhvr>
                                        <p:cTn id="52" dur="1" fill="hold">
                                          <p:stCondLst>
                                            <p:cond delay="0"/>
                                          </p:stCondLst>
                                        </p:cTn>
                                        <p:tgtEl>
                                          <p:spTgt spid="42"/>
                                        </p:tgtEl>
                                        <p:attrNameLst>
                                          <p:attrName>style.visibility</p:attrName>
                                        </p:attrNameLst>
                                      </p:cBhvr>
                                      <p:to>
                                        <p:strVal val="visible"/>
                                      </p:to>
                                    </p:set>
                                    <p:anim calcmode="lin" valueType="num">
                                      <p:cBhvr additive="base">
                                        <p:cTn id="53" dur="1000" fill="hold"/>
                                        <p:tgtEl>
                                          <p:spTgt spid="42"/>
                                        </p:tgtEl>
                                        <p:attrNameLst>
                                          <p:attrName>ppt_x</p:attrName>
                                        </p:attrNameLst>
                                      </p:cBhvr>
                                      <p:tavLst>
                                        <p:tav tm="0">
                                          <p:val>
                                            <p:strVal val="#ppt_x"/>
                                          </p:val>
                                        </p:tav>
                                        <p:tav tm="100000">
                                          <p:val>
                                            <p:strVal val="#ppt_x"/>
                                          </p:val>
                                        </p:tav>
                                      </p:tavLst>
                                    </p:anim>
                                    <p:anim calcmode="lin" valueType="num">
                                      <p:cBhvr additive="base">
                                        <p:cTn id="54" dur="1000" fill="hold"/>
                                        <p:tgtEl>
                                          <p:spTgt spid="4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32" grpId="0" animBg="1"/>
      <p:bldP spid="35" grpId="0" animBg="1"/>
      <p:bldP spid="36" grpId="0" animBg="1"/>
      <p:bldP spid="42"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7" name="Text Box 1"/>
          <p:cNvSpPr txBox="1">
            <a:spLocks noChangeArrowheads="1"/>
          </p:cNvSpPr>
          <p:nvPr/>
        </p:nvSpPr>
        <p:spPr bwMode="auto">
          <a:xfrm>
            <a:off x="250825" y="1341438"/>
            <a:ext cx="8091488" cy="487362"/>
          </a:xfrm>
          <a:prstGeom prst="rect">
            <a:avLst/>
          </a:prstGeom>
          <a:noFill/>
          <a:ln w="9525">
            <a:noFill/>
            <a:round/>
            <a:headEnd/>
            <a:tailEnd/>
          </a:ln>
        </p:spPr>
        <p:txBody>
          <a:bodyPr/>
          <a:lstStyle/>
          <a:p>
            <a:pPr algn="ctr"/>
            <a:r>
              <a:rPr lang="it-IT" sz="2000">
                <a:solidFill>
                  <a:srgbClr val="262626"/>
                </a:solidFill>
              </a:rPr>
              <a:t>La significatività deve essere determinata:</a:t>
            </a:r>
          </a:p>
          <a:p>
            <a:endParaRPr lang="it-IT" sz="2000">
              <a:solidFill>
                <a:srgbClr val="262626"/>
              </a:solidFill>
            </a:endParaRPr>
          </a:p>
          <a:p>
            <a:pPr>
              <a:spcBef>
                <a:spcPts val="450"/>
              </a:spcBef>
            </a:pPr>
            <a:endParaRPr lang="it-IT" sz="1800">
              <a:solidFill>
                <a:srgbClr val="252525"/>
              </a:solidFill>
            </a:endParaRPr>
          </a:p>
        </p:txBody>
      </p:sp>
      <p:sp>
        <p:nvSpPr>
          <p:cNvPr id="367618" name="Segnaposto numero diapositiva 6"/>
          <p:cNvSpPr>
            <a:spLocks noGrp="1"/>
          </p:cNvSpPr>
          <p:nvPr>
            <p:ph type="sldNum" sz="quarter" idx="12"/>
          </p:nvPr>
        </p:nvSpPr>
        <p:spPr bwMode="auto">
          <a:noFill/>
          <a:ln>
            <a:miter lim="800000"/>
            <a:headEnd/>
            <a:tailEnd/>
          </a:ln>
        </p:spPr>
        <p:txBody>
          <a:bodyPr/>
          <a:lstStyle/>
          <a:p>
            <a:fld id="{C5A1EA04-F4A5-4A14-A2AF-9A190DD509F7}" type="slidenum">
              <a:rPr lang="it-IT" sz="1000" smtClean="0">
                <a:latin typeface="Arial" charset="0"/>
                <a:cs typeface="Arial" charset="0"/>
              </a:rPr>
              <a:pPr/>
              <a:t>40</a:t>
            </a:fld>
            <a:endParaRPr lang="it-IT" sz="1000" smtClean="0">
              <a:latin typeface="Arial" charset="0"/>
              <a:cs typeface="Arial" charset="0"/>
            </a:endParaRPr>
          </a:p>
        </p:txBody>
      </p:sp>
      <p:sp>
        <p:nvSpPr>
          <p:cNvPr id="7" name="Text Box 6"/>
          <p:cNvSpPr txBox="1">
            <a:spLocks noChangeArrowheads="1"/>
          </p:cNvSpPr>
          <p:nvPr/>
        </p:nvSpPr>
        <p:spPr bwMode="auto">
          <a:xfrm>
            <a:off x="-76200" y="592138"/>
            <a:ext cx="9067800" cy="533400"/>
          </a:xfrm>
          <a:prstGeom prst="rect">
            <a:avLst/>
          </a:prstGeom>
          <a:noFill/>
          <a:ln w="9525">
            <a:noFill/>
            <a:round/>
            <a:headEnd/>
            <a:tailEnd/>
          </a:ln>
        </p:spPr>
        <p:txBody>
          <a:bodyPr lIns="90000" tIns="46800" rIns="90000" bIns="46800" anchor="ctr"/>
          <a:lstStyle/>
          <a:p>
            <a:pPr algn="ctr">
              <a:spcBef>
                <a:spcPts val="1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sz="2350" dirty="0">
                <a:solidFill>
                  <a:srgbClr val="364D47"/>
                </a:solidFill>
                <a:latin typeface="Arial" pitchFamily="34" charset="0"/>
                <a:cs typeface="Arial" pitchFamily="34" charset="0"/>
              </a:rPr>
              <a:t>DETERMINAZIONE DELLA SIGNIFICATIVITÀ</a:t>
            </a:r>
          </a:p>
        </p:txBody>
      </p:sp>
      <p:graphicFrame>
        <p:nvGraphicFramePr>
          <p:cNvPr id="12" name="Diagramma 11"/>
          <p:cNvGraphicFramePr/>
          <p:nvPr/>
        </p:nvGraphicFramePr>
        <p:xfrm>
          <a:off x="457200" y="1981200"/>
          <a:ext cx="7924800" cy="403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67621"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ea typeface="MS PGothic"/>
                <a:cs typeface="MS PGothic"/>
              </a:rPr>
              <a:t>REVISIONE LEGALE: PROCESSO DI REVISIONE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
          <p:cNvSpPr>
            <a:spLocks noChangeArrowheads="1"/>
          </p:cNvSpPr>
          <p:nvPr/>
        </p:nvSpPr>
        <p:spPr bwMode="auto">
          <a:xfrm>
            <a:off x="1331913" y="3429000"/>
            <a:ext cx="6264275" cy="1625600"/>
          </a:xfrm>
          <a:prstGeom prst="rect">
            <a:avLst/>
          </a:prstGeom>
          <a:solidFill>
            <a:schemeClr val="tx2">
              <a:lumMod val="20000"/>
              <a:lumOff val="80000"/>
            </a:schemeClr>
          </a:solidFill>
          <a:ln w="9360">
            <a:solidFill>
              <a:srgbClr val="000000"/>
            </a:solidFill>
            <a:miter lim="800000"/>
            <a:headEnd/>
            <a:tailEnd/>
          </a:ln>
        </p:spPr>
        <p:txBody>
          <a:bodyPr wrap="none" lIns="90000" tIns="46800" rIns="90000" bIns="46800" anchor="ct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it-IT" sz="1800" dirty="0">
              <a:solidFill>
                <a:srgbClr val="252525"/>
              </a:solidFill>
              <a:latin typeface="Arial" pitchFamily="34" charset="0"/>
              <a:cs typeface="Arial" pitchFamily="34" charset="0"/>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sz="1800" dirty="0">
                <a:solidFill>
                  <a:srgbClr val="252525"/>
                </a:solidFill>
                <a:latin typeface="Arial" pitchFamily="34" charset="0"/>
                <a:cs typeface="Arial" pitchFamily="34" charset="0"/>
              </a:rPr>
              <a:t>1% dei ricavi:  				109.640 euro</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sz="1800" dirty="0">
                <a:solidFill>
                  <a:srgbClr val="252525"/>
                </a:solidFill>
                <a:latin typeface="Arial" pitchFamily="34" charset="0"/>
                <a:cs typeface="Arial" pitchFamily="34" charset="0"/>
              </a:rPr>
              <a:t>1% del patrimonio netto: 			  38.961 euro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sz="1800" dirty="0">
                <a:solidFill>
                  <a:srgbClr val="252525"/>
                </a:solidFill>
                <a:latin typeface="Arial" pitchFamily="34" charset="0"/>
                <a:cs typeface="Arial" pitchFamily="34" charset="0"/>
              </a:rPr>
              <a:t>5% del risultato ante imposte: 		  31.457 euro</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it-IT" sz="1800" dirty="0">
              <a:solidFill>
                <a:srgbClr val="252525"/>
              </a:solidFill>
              <a:latin typeface="Arial" pitchFamily="34" charset="0"/>
              <a:cs typeface="Arial" pitchFamily="34" charset="0"/>
            </a:endParaRPr>
          </a:p>
        </p:txBody>
      </p:sp>
      <p:sp>
        <p:nvSpPr>
          <p:cNvPr id="369666" name="Text Box 2"/>
          <p:cNvSpPr txBox="1">
            <a:spLocks noChangeArrowheads="1"/>
          </p:cNvSpPr>
          <p:nvPr/>
        </p:nvSpPr>
        <p:spPr bwMode="auto">
          <a:xfrm>
            <a:off x="304800" y="1409700"/>
            <a:ext cx="3187700" cy="434975"/>
          </a:xfrm>
          <a:prstGeom prst="rect">
            <a:avLst/>
          </a:prstGeom>
          <a:noFill/>
          <a:ln w="9525">
            <a:noFill/>
            <a:round/>
            <a:headEnd/>
            <a:tailEnd/>
          </a:ln>
        </p:spPr>
        <p:txBody>
          <a:bodyPr/>
          <a:lstStyle/>
          <a:p>
            <a:pPr>
              <a:spcBef>
                <a:spcPts val="450"/>
              </a:spcBef>
              <a:tabLst>
                <a:tab pos="569913" algn="l"/>
                <a:tab pos="1484313" algn="l"/>
                <a:tab pos="2398713" algn="l"/>
                <a:tab pos="3313113" algn="l"/>
                <a:tab pos="4227513" algn="l"/>
                <a:tab pos="5141913" algn="l"/>
                <a:tab pos="6056313" algn="l"/>
                <a:tab pos="6970713" algn="l"/>
                <a:tab pos="7885113" algn="l"/>
                <a:tab pos="8799513" algn="l"/>
                <a:tab pos="9713913" algn="l"/>
              </a:tabLst>
            </a:pPr>
            <a:endParaRPr lang="en-US" sz="1800">
              <a:solidFill>
                <a:srgbClr val="000000"/>
              </a:solidFill>
            </a:endParaRPr>
          </a:p>
        </p:txBody>
      </p:sp>
      <p:graphicFrame>
        <p:nvGraphicFramePr>
          <p:cNvPr id="30723" name="Group 3"/>
          <p:cNvGraphicFramePr>
            <a:graphicFrameLocks noGrp="1"/>
          </p:cNvGraphicFramePr>
          <p:nvPr/>
        </p:nvGraphicFramePr>
        <p:xfrm>
          <a:off x="323850" y="1981200"/>
          <a:ext cx="3562350" cy="746125"/>
        </p:xfrm>
        <a:graphic>
          <a:graphicData uri="http://schemas.openxmlformats.org/drawingml/2006/table">
            <a:tbl>
              <a:tblPr/>
              <a:tblGrid>
                <a:gridCol w="3562350"/>
              </a:tblGrid>
              <a:tr h="371475">
                <a:tc>
                  <a:txBody>
                    <a:bodyPr/>
                    <a:lstStyle/>
                    <a:p>
                      <a:pPr marL="0" marR="0" lvl="0" indent="0" algn="ctr" defTabSz="449263" rtl="0" eaLnBrk="1" fontAlgn="base" latinLnBrk="0" hangingPunct="1">
                        <a:lnSpc>
                          <a:spcPct val="102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it-IT" sz="1800" b="0" i="0" u="none" strike="noStrike" cap="none" normalizeH="0" baseline="0" smtClean="0">
                          <a:ln>
                            <a:noFill/>
                          </a:ln>
                          <a:solidFill>
                            <a:schemeClr val="tx1"/>
                          </a:solidFill>
                          <a:effectLst/>
                          <a:latin typeface="Arial" charset="0"/>
                          <a:ea typeface="SimSun"/>
                          <a:cs typeface="SimSun"/>
                        </a:rPr>
                        <a:t>Patrimonio netto        3.896.100</a:t>
                      </a:r>
                    </a:p>
                  </a:txBody>
                  <a:tcPr marL="90000" marR="90000" marT="46800" marB="46800"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18720" cap="flat" cmpd="sng" algn="ctr">
                      <a:solidFill>
                        <a:srgbClr val="FFFFFF"/>
                      </a:solidFill>
                      <a:prstDash val="solid"/>
                      <a:round/>
                      <a:headEnd type="none" w="med" len="med"/>
                      <a:tailEnd type="none" w="med" len="med"/>
                    </a:lnB>
                    <a:lnTlToBr>
                      <a:noFill/>
                    </a:lnTlToBr>
                    <a:lnBlToTr>
                      <a:noFill/>
                    </a:lnBlToTr>
                    <a:solidFill>
                      <a:srgbClr val="8EB4E3"/>
                    </a:solidFill>
                  </a:tcPr>
                </a:tc>
              </a:tr>
              <a:tr h="369888">
                <a:tc>
                  <a:txBody>
                    <a:bodyPr/>
                    <a:lstStyle/>
                    <a:p>
                      <a:pPr marL="0" marR="0" lvl="0" indent="0" algn="ctr" defTabSz="449263" rtl="0" eaLnBrk="1" fontAlgn="base" latinLnBrk="0" hangingPunct="1">
                        <a:lnSpc>
                          <a:spcPct val="102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it-IT" sz="1800" b="0" i="0" u="none" strike="noStrike" cap="none" normalizeH="0" baseline="0" smtClean="0">
                          <a:ln>
                            <a:noFill/>
                          </a:ln>
                          <a:solidFill>
                            <a:schemeClr val="tx1"/>
                          </a:solidFill>
                          <a:effectLst/>
                          <a:latin typeface="Arial" charset="0"/>
                          <a:ea typeface="SimSun"/>
                          <a:cs typeface="SimSun"/>
                        </a:rPr>
                        <a:t>Totale attivo                9.984.156</a:t>
                      </a:r>
                    </a:p>
                  </a:txBody>
                  <a:tcPr marL="90000" marR="90000" marT="46800" marB="46800"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1872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C6D9F1"/>
                    </a:solidFill>
                  </a:tcPr>
                </a:tc>
              </a:tr>
            </a:tbl>
          </a:graphicData>
        </a:graphic>
      </p:graphicFrame>
      <p:sp>
        <p:nvSpPr>
          <p:cNvPr id="369675" name="Text Box 27"/>
          <p:cNvSpPr txBox="1">
            <a:spLocks noChangeArrowheads="1"/>
          </p:cNvSpPr>
          <p:nvPr/>
        </p:nvSpPr>
        <p:spPr bwMode="auto">
          <a:xfrm>
            <a:off x="1187450" y="1447800"/>
            <a:ext cx="2041525" cy="371475"/>
          </a:xfrm>
          <a:prstGeom prst="rect">
            <a:avLst/>
          </a:prstGeom>
          <a:noFill/>
          <a:ln w="9525">
            <a:noFill/>
            <a:round/>
            <a:headEnd/>
            <a:tailEnd/>
          </a:ln>
        </p:spPr>
        <p:txBody>
          <a:bodyPr wrap="none" lIns="90000" tIns="46800" rIns="90000" bIns="4680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sz="1800">
                <a:solidFill>
                  <a:srgbClr val="252525"/>
                </a:solidFill>
              </a:rPr>
              <a:t>Stato patrimoniale</a:t>
            </a:r>
          </a:p>
        </p:txBody>
      </p:sp>
      <p:sp>
        <p:nvSpPr>
          <p:cNvPr id="369676" name="Text Box 28"/>
          <p:cNvSpPr txBox="1">
            <a:spLocks noChangeArrowheads="1"/>
          </p:cNvSpPr>
          <p:nvPr/>
        </p:nvSpPr>
        <p:spPr bwMode="auto">
          <a:xfrm>
            <a:off x="5003800" y="1447800"/>
            <a:ext cx="1978025" cy="371475"/>
          </a:xfrm>
          <a:prstGeom prst="rect">
            <a:avLst/>
          </a:prstGeom>
          <a:noFill/>
          <a:ln w="9525">
            <a:noFill/>
            <a:round/>
            <a:headEnd/>
            <a:tailEnd/>
          </a:ln>
        </p:spPr>
        <p:txBody>
          <a:bodyPr wrap="none" lIns="90000" tIns="46800" rIns="90000" bIns="4680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sz="1800">
                <a:solidFill>
                  <a:srgbClr val="252525"/>
                </a:solidFill>
              </a:rPr>
              <a:t>Conto economico</a:t>
            </a:r>
          </a:p>
        </p:txBody>
      </p:sp>
      <p:graphicFrame>
        <p:nvGraphicFramePr>
          <p:cNvPr id="30749" name="Group 29"/>
          <p:cNvGraphicFramePr>
            <a:graphicFrameLocks noGrp="1"/>
          </p:cNvGraphicFramePr>
          <p:nvPr/>
        </p:nvGraphicFramePr>
        <p:xfrm>
          <a:off x="4538663" y="1981200"/>
          <a:ext cx="3779837" cy="766763"/>
        </p:xfrm>
        <a:graphic>
          <a:graphicData uri="http://schemas.openxmlformats.org/drawingml/2006/table">
            <a:tbl>
              <a:tblPr/>
              <a:tblGrid>
                <a:gridCol w="3779837"/>
              </a:tblGrid>
              <a:tr h="368300">
                <a:tc>
                  <a:txBody>
                    <a:bodyPr/>
                    <a:lstStyle/>
                    <a:p>
                      <a:pPr marL="0" marR="0" lvl="0" indent="0" algn="l" defTabSz="449263" rtl="0" eaLnBrk="1" fontAlgn="base" latinLnBrk="0" hangingPunct="1">
                        <a:lnSpc>
                          <a:spcPct val="102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it-IT" sz="1800" b="0" i="0" u="none" strike="noStrike" cap="none" normalizeH="0" baseline="0" smtClean="0">
                          <a:ln>
                            <a:noFill/>
                          </a:ln>
                          <a:solidFill>
                            <a:schemeClr val="tx1"/>
                          </a:solidFill>
                          <a:effectLst/>
                          <a:latin typeface="Arial" charset="0"/>
                          <a:ea typeface="SimSun"/>
                          <a:cs typeface="SimSun"/>
                        </a:rPr>
                        <a:t>Ricavi                            10.963.992</a:t>
                      </a:r>
                    </a:p>
                  </a:txBody>
                  <a:tcPr marL="90000" marR="90000" marT="46800" marB="46800"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18720" cap="flat" cmpd="sng" algn="ctr">
                      <a:solidFill>
                        <a:srgbClr val="FFFFFF"/>
                      </a:solidFill>
                      <a:prstDash val="solid"/>
                      <a:round/>
                      <a:headEnd type="none" w="med" len="med"/>
                      <a:tailEnd type="none" w="med" len="med"/>
                    </a:lnB>
                    <a:lnTlToBr>
                      <a:noFill/>
                    </a:lnTlToBr>
                    <a:lnBlToTr>
                      <a:noFill/>
                    </a:lnBlToTr>
                    <a:solidFill>
                      <a:srgbClr val="8EB4E3"/>
                    </a:solidFill>
                  </a:tcPr>
                </a:tc>
              </a:tr>
              <a:tr h="393700">
                <a:tc>
                  <a:txBody>
                    <a:bodyPr/>
                    <a:lstStyle/>
                    <a:p>
                      <a:pPr marL="0" marR="0" lvl="0" indent="0" algn="l" defTabSz="449263" rtl="0" eaLnBrk="1" fontAlgn="base" latinLnBrk="0" hangingPunct="1">
                        <a:lnSpc>
                          <a:spcPct val="102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it-IT" sz="1800" b="0" i="0" u="none" strike="noStrike" cap="none" normalizeH="0" baseline="0" smtClean="0">
                          <a:ln>
                            <a:noFill/>
                          </a:ln>
                          <a:solidFill>
                            <a:schemeClr val="tx1"/>
                          </a:solidFill>
                          <a:effectLst/>
                          <a:latin typeface="Arial" charset="0"/>
                          <a:ea typeface="SimSun"/>
                          <a:cs typeface="SimSun"/>
                        </a:rPr>
                        <a:t>Risultato ante imposte        629.148</a:t>
                      </a:r>
                    </a:p>
                  </a:txBody>
                  <a:tcPr marL="90000" marR="90000" marT="46800" marB="46800"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1872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C6D9F1"/>
                    </a:solidFill>
                  </a:tcPr>
                </a:tc>
              </a:tr>
            </a:tbl>
          </a:graphicData>
        </a:graphic>
      </p:graphicFrame>
      <p:sp>
        <p:nvSpPr>
          <p:cNvPr id="369685" name="Segnaposto numero diapositiva 6"/>
          <p:cNvSpPr>
            <a:spLocks noGrp="1"/>
          </p:cNvSpPr>
          <p:nvPr>
            <p:ph type="sldNum" sz="quarter" idx="12"/>
          </p:nvPr>
        </p:nvSpPr>
        <p:spPr bwMode="auto">
          <a:noFill/>
          <a:ln>
            <a:miter lim="800000"/>
            <a:headEnd/>
            <a:tailEnd/>
          </a:ln>
        </p:spPr>
        <p:txBody>
          <a:bodyPr/>
          <a:lstStyle/>
          <a:p>
            <a:fld id="{1E79FBB2-C5F7-4C80-9384-6757ADF99896}" type="slidenum">
              <a:rPr lang="it-IT" sz="1000" smtClean="0">
                <a:latin typeface="Arial" charset="0"/>
                <a:cs typeface="Arial" charset="0"/>
              </a:rPr>
              <a:pPr/>
              <a:t>41</a:t>
            </a:fld>
            <a:endParaRPr lang="it-IT" sz="1000" smtClean="0">
              <a:latin typeface="Arial" charset="0"/>
              <a:cs typeface="Arial" charset="0"/>
            </a:endParaRPr>
          </a:p>
        </p:txBody>
      </p:sp>
      <p:sp>
        <p:nvSpPr>
          <p:cNvPr id="11" name="Text Box 6"/>
          <p:cNvSpPr txBox="1">
            <a:spLocks noChangeArrowheads="1"/>
          </p:cNvSpPr>
          <p:nvPr/>
        </p:nvSpPr>
        <p:spPr bwMode="auto">
          <a:xfrm>
            <a:off x="-76200" y="592138"/>
            <a:ext cx="9067800" cy="533400"/>
          </a:xfrm>
          <a:prstGeom prst="rect">
            <a:avLst/>
          </a:prstGeom>
          <a:noFill/>
          <a:ln w="9525">
            <a:noFill/>
            <a:round/>
            <a:headEnd/>
            <a:tailEnd/>
          </a:ln>
        </p:spPr>
        <p:txBody>
          <a:bodyPr lIns="90000" tIns="46800" rIns="90000" bIns="46800" anchor="ctr"/>
          <a:lstStyle/>
          <a:p>
            <a:pPr algn="ctr">
              <a:spcBef>
                <a:spcPts val="1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sz="2350" dirty="0">
                <a:solidFill>
                  <a:srgbClr val="364D47"/>
                </a:solidFill>
                <a:latin typeface="Arial" pitchFamily="34" charset="0"/>
                <a:cs typeface="Arial" pitchFamily="34" charset="0"/>
              </a:rPr>
              <a:t>DETERMINAZIONE DELLA SIGNIFICATIVITÀ: esempio</a:t>
            </a:r>
          </a:p>
        </p:txBody>
      </p:sp>
      <p:sp>
        <p:nvSpPr>
          <p:cNvPr id="369687" name="CasellaDiTesto 14"/>
          <p:cNvSpPr txBox="1">
            <a:spLocks noChangeArrowheads="1"/>
          </p:cNvSpPr>
          <p:nvPr/>
        </p:nvSpPr>
        <p:spPr bwMode="auto">
          <a:xfrm>
            <a:off x="1295400" y="5257800"/>
            <a:ext cx="6324600" cy="784225"/>
          </a:xfrm>
          <a:prstGeom prst="rect">
            <a:avLst/>
          </a:prstGeom>
          <a:noFill/>
          <a:ln w="9525">
            <a:noFill/>
            <a:miter lim="800000"/>
            <a:headEnd/>
            <a:tailEnd/>
          </a:ln>
        </p:spPr>
        <p:txBody>
          <a:bodyPr anchor="ctr">
            <a:spAutoFit/>
          </a:bodyPr>
          <a:lstStyle/>
          <a:p>
            <a:pPr>
              <a:spcBef>
                <a:spcPct val="50000"/>
              </a:spcBef>
            </a:pPr>
            <a:r>
              <a:rPr lang="it-IT" sz="1800">
                <a:solidFill>
                  <a:srgbClr val="262626"/>
                </a:solidFill>
              </a:rPr>
              <a:t>Significatività preliminare = </a:t>
            </a:r>
            <a:r>
              <a:rPr lang="it-IT" sz="1800">
                <a:solidFill>
                  <a:srgbClr val="252525"/>
                </a:solidFill>
              </a:rPr>
              <a:t>38.961 euro </a:t>
            </a:r>
            <a:endParaRPr lang="it-IT" sz="1800">
              <a:solidFill>
                <a:srgbClr val="262626"/>
              </a:solidFill>
            </a:endParaRPr>
          </a:p>
          <a:p>
            <a:pPr>
              <a:spcBef>
                <a:spcPct val="50000"/>
              </a:spcBef>
            </a:pPr>
            <a:r>
              <a:rPr lang="it-IT" sz="1800">
                <a:solidFill>
                  <a:srgbClr val="262626"/>
                </a:solidFill>
              </a:rPr>
              <a:t>Errore tollerabile = 50% di </a:t>
            </a:r>
            <a:r>
              <a:rPr lang="it-IT" sz="1800">
                <a:solidFill>
                  <a:srgbClr val="252525"/>
                </a:solidFill>
              </a:rPr>
              <a:t>38.961 euro = 19.480 euro </a:t>
            </a:r>
            <a:endParaRPr lang="it-IT" sz="1800">
              <a:solidFill>
                <a:srgbClr val="262626"/>
              </a:solidFill>
            </a:endParaRPr>
          </a:p>
        </p:txBody>
      </p:sp>
      <p:sp>
        <p:nvSpPr>
          <p:cNvPr id="369688"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ea typeface="MS PGothic"/>
                <a:cs typeface="MS PGothic"/>
              </a:rPr>
              <a:t>REVISIONE LEGALE: PROCESSO DI REVISIONE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713" name="Text Box 2"/>
          <p:cNvSpPr txBox="1">
            <a:spLocks noChangeArrowheads="1"/>
          </p:cNvSpPr>
          <p:nvPr/>
        </p:nvSpPr>
        <p:spPr bwMode="auto">
          <a:xfrm>
            <a:off x="304800" y="1409700"/>
            <a:ext cx="3187700" cy="434975"/>
          </a:xfrm>
          <a:prstGeom prst="rect">
            <a:avLst/>
          </a:prstGeom>
          <a:noFill/>
          <a:ln w="9525">
            <a:noFill/>
            <a:round/>
            <a:headEnd/>
            <a:tailEnd/>
          </a:ln>
        </p:spPr>
        <p:txBody>
          <a:bodyPr/>
          <a:lstStyle/>
          <a:p>
            <a:pPr>
              <a:spcBef>
                <a:spcPts val="450"/>
              </a:spcBef>
              <a:tabLst>
                <a:tab pos="569913" algn="l"/>
                <a:tab pos="1484313" algn="l"/>
                <a:tab pos="2398713" algn="l"/>
                <a:tab pos="3313113" algn="l"/>
                <a:tab pos="4227513" algn="l"/>
                <a:tab pos="5141913" algn="l"/>
                <a:tab pos="6056313" algn="l"/>
                <a:tab pos="6970713" algn="l"/>
                <a:tab pos="7885113" algn="l"/>
                <a:tab pos="8799513" algn="l"/>
                <a:tab pos="9713913" algn="l"/>
              </a:tabLst>
            </a:pPr>
            <a:endParaRPr lang="en-US" sz="1800">
              <a:solidFill>
                <a:srgbClr val="000000"/>
              </a:solidFill>
            </a:endParaRPr>
          </a:p>
        </p:txBody>
      </p:sp>
      <p:sp>
        <p:nvSpPr>
          <p:cNvPr id="371714" name="Segnaposto numero diapositiva 6"/>
          <p:cNvSpPr>
            <a:spLocks noGrp="1"/>
          </p:cNvSpPr>
          <p:nvPr>
            <p:ph type="sldNum" sz="quarter" idx="12"/>
          </p:nvPr>
        </p:nvSpPr>
        <p:spPr bwMode="auto">
          <a:noFill/>
          <a:ln>
            <a:miter lim="800000"/>
            <a:headEnd/>
            <a:tailEnd/>
          </a:ln>
        </p:spPr>
        <p:txBody>
          <a:bodyPr/>
          <a:lstStyle/>
          <a:p>
            <a:fld id="{EEE28DBB-A715-4093-A948-EE3BED522D23}" type="slidenum">
              <a:rPr lang="it-IT" sz="1000" smtClean="0">
                <a:latin typeface="Arial" charset="0"/>
                <a:cs typeface="Arial" charset="0"/>
              </a:rPr>
              <a:pPr/>
              <a:t>42</a:t>
            </a:fld>
            <a:endParaRPr lang="it-IT" sz="1000" smtClean="0">
              <a:latin typeface="Arial" charset="0"/>
              <a:cs typeface="Arial" charset="0"/>
            </a:endParaRPr>
          </a:p>
        </p:txBody>
      </p:sp>
      <p:sp>
        <p:nvSpPr>
          <p:cNvPr id="11" name="Text Box 6"/>
          <p:cNvSpPr txBox="1">
            <a:spLocks noChangeArrowheads="1"/>
          </p:cNvSpPr>
          <p:nvPr/>
        </p:nvSpPr>
        <p:spPr bwMode="auto">
          <a:xfrm>
            <a:off x="-76200" y="592138"/>
            <a:ext cx="9067800" cy="533400"/>
          </a:xfrm>
          <a:prstGeom prst="rect">
            <a:avLst/>
          </a:prstGeom>
          <a:noFill/>
          <a:ln w="9525">
            <a:noFill/>
            <a:round/>
            <a:headEnd/>
            <a:tailEnd/>
          </a:ln>
        </p:spPr>
        <p:txBody>
          <a:bodyPr lIns="90000" tIns="46800" rIns="90000" bIns="46800" anchor="ctr"/>
          <a:lstStyle/>
          <a:p>
            <a:pPr algn="ctr">
              <a:spcBef>
                <a:spcPts val="1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sz="2350" dirty="0">
                <a:solidFill>
                  <a:srgbClr val="364D47"/>
                </a:solidFill>
                <a:latin typeface="Arial" pitchFamily="34" charset="0"/>
                <a:cs typeface="Arial" pitchFamily="34" charset="0"/>
              </a:rPr>
              <a:t>PREDISPOSIZIONE PROGRAMMA </a:t>
            </a:r>
            <a:r>
              <a:rPr lang="it-IT" sz="2350" dirty="0" err="1">
                <a:solidFill>
                  <a:srgbClr val="364D47"/>
                </a:solidFill>
                <a:latin typeface="Arial" pitchFamily="34" charset="0"/>
                <a:cs typeface="Arial" pitchFamily="34" charset="0"/>
              </a:rPr>
              <a:t>DI</a:t>
            </a:r>
            <a:r>
              <a:rPr lang="it-IT" sz="2350" dirty="0">
                <a:solidFill>
                  <a:srgbClr val="364D47"/>
                </a:solidFill>
                <a:latin typeface="Arial" pitchFamily="34" charset="0"/>
                <a:cs typeface="Arial" pitchFamily="34" charset="0"/>
              </a:rPr>
              <a:t> REVISIONE</a:t>
            </a:r>
          </a:p>
        </p:txBody>
      </p:sp>
      <p:sp>
        <p:nvSpPr>
          <p:cNvPr id="371716" name="Text Box 1"/>
          <p:cNvSpPr txBox="1">
            <a:spLocks noChangeArrowheads="1"/>
          </p:cNvSpPr>
          <p:nvPr/>
        </p:nvSpPr>
        <p:spPr bwMode="auto">
          <a:xfrm>
            <a:off x="242888" y="1295400"/>
            <a:ext cx="8145462" cy="4525963"/>
          </a:xfrm>
          <a:prstGeom prst="rect">
            <a:avLst/>
          </a:prstGeom>
          <a:noFill/>
          <a:ln w="9525">
            <a:noFill/>
            <a:round/>
            <a:headEnd/>
            <a:tailEnd/>
          </a:ln>
        </p:spPr>
        <p:txBody>
          <a:bodyPr/>
          <a:lstStyle/>
          <a:p>
            <a:r>
              <a:rPr lang="it-IT" sz="1800"/>
              <a:t>La pianificazione si conclude con: </a:t>
            </a:r>
          </a:p>
          <a:p>
            <a:pPr>
              <a:buFont typeface="Wingdings" pitchFamily="2" charset="2"/>
              <a:buChar char="q"/>
            </a:pPr>
            <a:r>
              <a:rPr lang="it-IT" sz="1800"/>
              <a:t>la definizione della </a:t>
            </a:r>
            <a:r>
              <a:rPr lang="it-IT" sz="1800" u="sng"/>
              <a:t>strategia generale</a:t>
            </a:r>
            <a:r>
              <a:rPr lang="it-IT" sz="1800"/>
              <a:t> di revisione;</a:t>
            </a:r>
          </a:p>
          <a:p>
            <a:pPr>
              <a:buFont typeface="Wingdings" pitchFamily="2" charset="2"/>
              <a:buChar char="q"/>
            </a:pPr>
            <a:r>
              <a:rPr lang="it-IT" sz="1800"/>
              <a:t>la predisposizione del </a:t>
            </a:r>
            <a:r>
              <a:rPr lang="it-IT" sz="1800" u="sng"/>
              <a:t>piano di revisione</a:t>
            </a:r>
            <a:r>
              <a:rPr lang="it-IT" sz="1800"/>
              <a:t>.</a:t>
            </a:r>
          </a:p>
          <a:p>
            <a:endParaRPr lang="it-IT" sz="1800"/>
          </a:p>
          <a:p>
            <a:r>
              <a:rPr lang="it-IT" sz="1800"/>
              <a:t>La strategia generale di revisione stabilisce l’ampiezza, la tempistica e la direzione della revisione e guida lo sviluppo del piano di revisione. </a:t>
            </a:r>
          </a:p>
          <a:p>
            <a:r>
              <a:rPr lang="it-IT" sz="1800">
                <a:solidFill>
                  <a:srgbClr val="FF0000"/>
                </a:solidFill>
              </a:rPr>
              <a:t>Il revisore può riepilogare la strategia in forma di </a:t>
            </a:r>
            <a:r>
              <a:rPr lang="it-IT" sz="1800" i="1">
                <a:solidFill>
                  <a:srgbClr val="FF0000"/>
                </a:solidFill>
              </a:rPr>
              <a:t>memorandum</a:t>
            </a:r>
            <a:r>
              <a:rPr lang="it-IT" sz="1800">
                <a:solidFill>
                  <a:srgbClr val="FF0000"/>
                </a:solidFill>
              </a:rPr>
              <a:t>.</a:t>
            </a:r>
          </a:p>
          <a:p>
            <a:endParaRPr lang="it-IT" sz="1800"/>
          </a:p>
          <a:p>
            <a:r>
              <a:rPr lang="it-IT" sz="1800"/>
              <a:t>Il piano di revisione è più dettagliato della strategia di revisione e deve includere le indicazioni su natura, tempistica ed estensione delle procedure di revisione che devono essere svolte dai membri del team per ottenere sufficienti ed appropriati elementi probativi tali da ridurre il rischio di revisione ad un livello accettabilmente basso. </a:t>
            </a:r>
          </a:p>
          <a:p>
            <a:r>
              <a:rPr lang="it-IT" sz="1800">
                <a:solidFill>
                  <a:srgbClr val="FF0000"/>
                </a:solidFill>
              </a:rPr>
              <a:t>Il revisore può utilizzare programmi di lavoro standard o check-list opportunamente adattati alle particolarità dell’incarico.</a:t>
            </a:r>
          </a:p>
          <a:p>
            <a:endParaRPr lang="it-IT" sz="1800"/>
          </a:p>
          <a:p>
            <a:endParaRPr lang="it-IT" sz="1800"/>
          </a:p>
          <a:p>
            <a:endParaRPr lang="it-IT" sz="1800"/>
          </a:p>
        </p:txBody>
      </p:sp>
      <p:sp>
        <p:nvSpPr>
          <p:cNvPr id="371717"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ea typeface="MS PGothic"/>
                <a:cs typeface="MS PGothic"/>
              </a:rPr>
              <a:t>REVISIONE LEGALE: PROCESSO DI REVISIONE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1" name="Text Box 2"/>
          <p:cNvSpPr txBox="1">
            <a:spLocks noChangeArrowheads="1"/>
          </p:cNvSpPr>
          <p:nvPr/>
        </p:nvSpPr>
        <p:spPr bwMode="auto">
          <a:xfrm>
            <a:off x="304800" y="1409700"/>
            <a:ext cx="3187700" cy="434975"/>
          </a:xfrm>
          <a:prstGeom prst="rect">
            <a:avLst/>
          </a:prstGeom>
          <a:noFill/>
          <a:ln w="9525">
            <a:noFill/>
            <a:round/>
            <a:headEnd/>
            <a:tailEnd/>
          </a:ln>
        </p:spPr>
        <p:txBody>
          <a:bodyPr/>
          <a:lstStyle/>
          <a:p>
            <a:pPr>
              <a:spcBef>
                <a:spcPts val="450"/>
              </a:spcBef>
              <a:tabLst>
                <a:tab pos="569913" algn="l"/>
                <a:tab pos="1484313" algn="l"/>
                <a:tab pos="2398713" algn="l"/>
                <a:tab pos="3313113" algn="l"/>
                <a:tab pos="4227513" algn="l"/>
                <a:tab pos="5141913" algn="l"/>
                <a:tab pos="6056313" algn="l"/>
                <a:tab pos="6970713" algn="l"/>
                <a:tab pos="7885113" algn="l"/>
                <a:tab pos="8799513" algn="l"/>
                <a:tab pos="9713913" algn="l"/>
              </a:tabLst>
            </a:pPr>
            <a:endParaRPr lang="en-US" sz="1800">
              <a:solidFill>
                <a:srgbClr val="000000"/>
              </a:solidFill>
            </a:endParaRPr>
          </a:p>
        </p:txBody>
      </p:sp>
      <p:sp>
        <p:nvSpPr>
          <p:cNvPr id="373762" name="Segnaposto numero diapositiva 6"/>
          <p:cNvSpPr>
            <a:spLocks noGrp="1"/>
          </p:cNvSpPr>
          <p:nvPr>
            <p:ph type="sldNum" sz="quarter" idx="12"/>
          </p:nvPr>
        </p:nvSpPr>
        <p:spPr bwMode="auto">
          <a:noFill/>
          <a:ln>
            <a:miter lim="800000"/>
            <a:headEnd/>
            <a:tailEnd/>
          </a:ln>
        </p:spPr>
        <p:txBody>
          <a:bodyPr/>
          <a:lstStyle/>
          <a:p>
            <a:fld id="{CFE17A93-94F5-4926-9BCC-85280B9069FB}" type="slidenum">
              <a:rPr lang="it-IT" sz="1000" smtClean="0">
                <a:latin typeface="Arial" charset="0"/>
                <a:cs typeface="Arial" charset="0"/>
              </a:rPr>
              <a:pPr/>
              <a:t>43</a:t>
            </a:fld>
            <a:endParaRPr lang="it-IT" sz="1000" smtClean="0">
              <a:latin typeface="Arial" charset="0"/>
              <a:cs typeface="Arial" charset="0"/>
            </a:endParaRPr>
          </a:p>
        </p:txBody>
      </p:sp>
      <p:sp>
        <p:nvSpPr>
          <p:cNvPr id="11" name="Text Box 6"/>
          <p:cNvSpPr txBox="1">
            <a:spLocks noChangeArrowheads="1"/>
          </p:cNvSpPr>
          <p:nvPr/>
        </p:nvSpPr>
        <p:spPr bwMode="auto">
          <a:xfrm>
            <a:off x="-76200" y="592138"/>
            <a:ext cx="9067800" cy="533400"/>
          </a:xfrm>
          <a:prstGeom prst="rect">
            <a:avLst/>
          </a:prstGeom>
          <a:noFill/>
          <a:ln w="9525">
            <a:noFill/>
            <a:round/>
            <a:headEnd/>
            <a:tailEnd/>
          </a:ln>
        </p:spPr>
        <p:txBody>
          <a:bodyPr lIns="90000" tIns="46800" rIns="90000" bIns="46800" anchor="ctr"/>
          <a:lstStyle/>
          <a:p>
            <a:pPr algn="ctr">
              <a:spcBef>
                <a:spcPts val="1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sz="2350" dirty="0">
                <a:solidFill>
                  <a:srgbClr val="364D47"/>
                </a:solidFill>
                <a:latin typeface="Arial" pitchFamily="34" charset="0"/>
                <a:cs typeface="Arial" pitchFamily="34" charset="0"/>
              </a:rPr>
              <a:t>PREDISPOSIZIONE PROGRAMMA </a:t>
            </a:r>
            <a:r>
              <a:rPr lang="it-IT" sz="2350" dirty="0" err="1">
                <a:solidFill>
                  <a:srgbClr val="364D47"/>
                </a:solidFill>
                <a:latin typeface="Arial" pitchFamily="34" charset="0"/>
                <a:cs typeface="Arial" pitchFamily="34" charset="0"/>
              </a:rPr>
              <a:t>DI</a:t>
            </a:r>
            <a:r>
              <a:rPr lang="it-IT" sz="2350" dirty="0">
                <a:solidFill>
                  <a:srgbClr val="364D47"/>
                </a:solidFill>
                <a:latin typeface="Arial" pitchFamily="34" charset="0"/>
                <a:cs typeface="Arial" pitchFamily="34" charset="0"/>
              </a:rPr>
              <a:t> REVISIONE</a:t>
            </a:r>
          </a:p>
        </p:txBody>
      </p:sp>
      <p:sp>
        <p:nvSpPr>
          <p:cNvPr id="373764" name="Text Box 1"/>
          <p:cNvSpPr txBox="1">
            <a:spLocks noChangeArrowheads="1"/>
          </p:cNvSpPr>
          <p:nvPr/>
        </p:nvSpPr>
        <p:spPr bwMode="auto">
          <a:xfrm>
            <a:off x="242888" y="1295400"/>
            <a:ext cx="8443912" cy="5181600"/>
          </a:xfrm>
          <a:prstGeom prst="rect">
            <a:avLst/>
          </a:prstGeom>
          <a:noFill/>
          <a:ln w="9525">
            <a:noFill/>
            <a:round/>
            <a:headEnd/>
            <a:tailEnd/>
          </a:ln>
        </p:spPr>
        <p:txBody>
          <a:bodyPr/>
          <a:lstStyle/>
          <a:p>
            <a:r>
              <a:rPr lang="it-IT" sz="1800"/>
              <a:t>Contenuto della strategia di revisione:</a:t>
            </a:r>
          </a:p>
          <a:p>
            <a:pPr>
              <a:buFont typeface="Wingdings" pitchFamily="2" charset="2"/>
              <a:buChar char="q"/>
            </a:pPr>
            <a:r>
              <a:rPr lang="it-IT" sz="1800"/>
              <a:t>caratteristiche dell’incarico e sua ampiezza, quadro normativo sull’informazione finanziaria applicabile, eventuali obblighi informativi di settore, localizzazione delle componenti dell’impresa o del gruppo;</a:t>
            </a:r>
          </a:p>
          <a:p>
            <a:pPr>
              <a:buFont typeface="Wingdings" pitchFamily="2" charset="2"/>
              <a:buChar char="q"/>
            </a:pPr>
            <a:r>
              <a:rPr lang="it-IT" sz="1800"/>
              <a:t>obiettivi dell’incarico con riferimento a emissione delle relazioni, tempistica del lavoro e natura delle comunicazioni previste, date dei principali incontri previsti con la direzione e con i responsabili delle attività di governance;</a:t>
            </a:r>
          </a:p>
          <a:p>
            <a:pPr>
              <a:buFont typeface="Wingdings" pitchFamily="2" charset="2"/>
              <a:buChar char="q"/>
            </a:pPr>
            <a:r>
              <a:rPr lang="it-IT" sz="1800"/>
              <a:t>direzione della revisione, cioè fattori rilevanti per indirizzare il lavoro del </a:t>
            </a:r>
            <a:r>
              <a:rPr lang="it-IT" sz="1800" i="1"/>
              <a:t>team</a:t>
            </a:r>
            <a:r>
              <a:rPr lang="it-IT" sz="1800"/>
              <a:t> di revisione (livello di significatività, aree dove il rischio di errori significativi è più elevato, saldi contabili significativi, opportunità di ottenere elementi probativi sulla efficacia del controllo interno, eventuali significativi sviluppi del quadro normativo applicabile all’impresa, al settore, all’informativa finanziaria o ad altri aspetti pertinenti la revisione);</a:t>
            </a:r>
          </a:p>
          <a:p>
            <a:pPr>
              <a:buFont typeface="Wingdings" pitchFamily="2" charset="2"/>
              <a:buChar char="q"/>
            </a:pPr>
            <a:r>
              <a:rPr lang="it-IT" sz="1800"/>
              <a:t>natura, tempistica e entità delle risorse necessarie per lo svolgimento dell’incarico.</a:t>
            </a:r>
          </a:p>
          <a:p>
            <a:r>
              <a:rPr lang="it-IT" sz="800"/>
              <a:t> </a:t>
            </a:r>
          </a:p>
          <a:p>
            <a:r>
              <a:rPr lang="it-IT" sz="1800"/>
              <a:t>Occorre considerare i risultati delle </a:t>
            </a:r>
            <a:r>
              <a:rPr lang="it-IT" sz="1800" u="sng"/>
              <a:t>attività preliminari</a:t>
            </a:r>
            <a:r>
              <a:rPr lang="it-IT" sz="1800"/>
              <a:t> all’accettazione dell’incarico e </a:t>
            </a:r>
            <a:r>
              <a:rPr lang="it-IT" sz="1800" u="sng"/>
              <a:t>l’esperienza maturata</a:t>
            </a:r>
            <a:r>
              <a:rPr lang="it-IT" sz="1800"/>
              <a:t> in altri incarichi svolti per l’impresa.</a:t>
            </a:r>
          </a:p>
        </p:txBody>
      </p:sp>
      <p:sp>
        <p:nvSpPr>
          <p:cNvPr id="373765"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ea typeface="MS PGothic"/>
                <a:cs typeface="MS PGothic"/>
              </a:rPr>
              <a:t>REVISIONE LEGALE: PROCESSO DI REVISIONE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3" name="Text Box 2"/>
          <p:cNvSpPr txBox="1">
            <a:spLocks noChangeArrowheads="1"/>
          </p:cNvSpPr>
          <p:nvPr/>
        </p:nvSpPr>
        <p:spPr bwMode="auto">
          <a:xfrm>
            <a:off x="304800" y="1409700"/>
            <a:ext cx="3187700" cy="434975"/>
          </a:xfrm>
          <a:prstGeom prst="rect">
            <a:avLst/>
          </a:prstGeom>
          <a:noFill/>
          <a:ln w="9525">
            <a:noFill/>
            <a:round/>
            <a:headEnd/>
            <a:tailEnd/>
          </a:ln>
        </p:spPr>
        <p:txBody>
          <a:bodyPr/>
          <a:lstStyle/>
          <a:p>
            <a:pPr>
              <a:spcBef>
                <a:spcPts val="450"/>
              </a:spcBef>
              <a:tabLst>
                <a:tab pos="569913" algn="l"/>
                <a:tab pos="1484313" algn="l"/>
                <a:tab pos="2398713" algn="l"/>
                <a:tab pos="3313113" algn="l"/>
                <a:tab pos="4227513" algn="l"/>
                <a:tab pos="5141913" algn="l"/>
                <a:tab pos="6056313" algn="l"/>
                <a:tab pos="6970713" algn="l"/>
                <a:tab pos="7885113" algn="l"/>
                <a:tab pos="8799513" algn="l"/>
                <a:tab pos="9713913" algn="l"/>
              </a:tabLst>
            </a:pPr>
            <a:endParaRPr lang="en-US" sz="1800">
              <a:solidFill>
                <a:srgbClr val="000000"/>
              </a:solidFill>
            </a:endParaRPr>
          </a:p>
        </p:txBody>
      </p:sp>
      <p:sp>
        <p:nvSpPr>
          <p:cNvPr id="235524" name="Segnaposto numero diapositiva 6"/>
          <p:cNvSpPr>
            <a:spLocks noGrp="1"/>
          </p:cNvSpPr>
          <p:nvPr>
            <p:ph type="sldNum" sz="quarter" idx="12"/>
          </p:nvPr>
        </p:nvSpPr>
        <p:spPr bwMode="auto">
          <a:noFill/>
          <a:ln>
            <a:miter lim="800000"/>
            <a:headEnd/>
            <a:tailEnd/>
          </a:ln>
        </p:spPr>
        <p:txBody>
          <a:bodyPr/>
          <a:lstStyle/>
          <a:p>
            <a:fld id="{E5AB7325-3785-429E-82E7-135DF1907C6A}" type="slidenum">
              <a:rPr lang="it-IT" sz="1000" smtClean="0">
                <a:latin typeface="Arial" charset="0"/>
                <a:cs typeface="Arial" charset="0"/>
              </a:rPr>
              <a:pPr/>
              <a:t>44</a:t>
            </a:fld>
            <a:endParaRPr lang="it-IT" sz="1000" smtClean="0">
              <a:latin typeface="Arial" charset="0"/>
              <a:cs typeface="Arial" charset="0"/>
            </a:endParaRPr>
          </a:p>
        </p:txBody>
      </p:sp>
      <p:sp>
        <p:nvSpPr>
          <p:cNvPr id="11" name="Text Box 6"/>
          <p:cNvSpPr txBox="1">
            <a:spLocks noChangeArrowheads="1"/>
          </p:cNvSpPr>
          <p:nvPr/>
        </p:nvSpPr>
        <p:spPr bwMode="auto">
          <a:xfrm>
            <a:off x="-76200" y="592138"/>
            <a:ext cx="9067800" cy="533400"/>
          </a:xfrm>
          <a:prstGeom prst="rect">
            <a:avLst/>
          </a:prstGeom>
          <a:noFill/>
          <a:ln w="9525">
            <a:noFill/>
            <a:round/>
            <a:headEnd/>
            <a:tailEnd/>
          </a:ln>
        </p:spPr>
        <p:txBody>
          <a:bodyPr lIns="90000" tIns="46800" rIns="90000" bIns="46800" anchor="ctr"/>
          <a:lstStyle/>
          <a:p>
            <a:pPr algn="ctr">
              <a:spcBef>
                <a:spcPts val="1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350" dirty="0" err="1">
                <a:solidFill>
                  <a:srgbClr val="364D47"/>
                </a:solidFill>
                <a:latin typeface="Arial" pitchFamily="34" charset="0"/>
                <a:cs typeface="Arial" pitchFamily="34" charset="0"/>
              </a:rPr>
              <a:t>Esempio</a:t>
            </a:r>
            <a:r>
              <a:rPr lang="en-GB" sz="2350" dirty="0">
                <a:solidFill>
                  <a:srgbClr val="364D47"/>
                </a:solidFill>
                <a:latin typeface="Arial" pitchFamily="34" charset="0"/>
                <a:cs typeface="Arial" pitchFamily="34" charset="0"/>
              </a:rPr>
              <a:t> di memorandum </a:t>
            </a:r>
            <a:r>
              <a:rPr lang="en-GB" sz="2350" dirty="0" err="1">
                <a:solidFill>
                  <a:srgbClr val="364D47"/>
                </a:solidFill>
                <a:latin typeface="Arial" pitchFamily="34" charset="0"/>
                <a:cs typeface="Arial" pitchFamily="34" charset="0"/>
              </a:rPr>
              <a:t>relativo</a:t>
            </a:r>
            <a:r>
              <a:rPr lang="en-GB" sz="2350" dirty="0">
                <a:solidFill>
                  <a:srgbClr val="364D47"/>
                </a:solidFill>
                <a:latin typeface="Arial" pitchFamily="34" charset="0"/>
                <a:cs typeface="Arial" pitchFamily="34" charset="0"/>
              </a:rPr>
              <a:t> </a:t>
            </a:r>
            <a:r>
              <a:rPr lang="en-GB" sz="2350" dirty="0" err="1">
                <a:solidFill>
                  <a:srgbClr val="364D47"/>
                </a:solidFill>
                <a:latin typeface="Arial" pitchFamily="34" charset="0"/>
                <a:cs typeface="Arial" pitchFamily="34" charset="0"/>
              </a:rPr>
              <a:t>alla</a:t>
            </a:r>
            <a:r>
              <a:rPr lang="en-GB" sz="2350" dirty="0">
                <a:solidFill>
                  <a:srgbClr val="364D47"/>
                </a:solidFill>
                <a:latin typeface="Arial" pitchFamily="34" charset="0"/>
                <a:cs typeface="Arial" pitchFamily="34" charset="0"/>
              </a:rPr>
              <a:t> </a:t>
            </a:r>
            <a:r>
              <a:rPr lang="en-GB" sz="2350" dirty="0" err="1">
                <a:solidFill>
                  <a:srgbClr val="364D47"/>
                </a:solidFill>
                <a:latin typeface="Arial" pitchFamily="34" charset="0"/>
                <a:cs typeface="Arial" pitchFamily="34" charset="0"/>
              </a:rPr>
              <a:t>strategia</a:t>
            </a:r>
            <a:r>
              <a:rPr lang="en-GB" sz="2350" dirty="0">
                <a:solidFill>
                  <a:srgbClr val="364D47"/>
                </a:solidFill>
                <a:latin typeface="Arial" pitchFamily="34" charset="0"/>
                <a:cs typeface="Arial" pitchFamily="34" charset="0"/>
              </a:rPr>
              <a:t> </a:t>
            </a:r>
            <a:r>
              <a:rPr lang="en-GB" sz="2350" dirty="0" err="1">
                <a:solidFill>
                  <a:srgbClr val="364D47"/>
                </a:solidFill>
                <a:latin typeface="Arial" pitchFamily="34" charset="0"/>
                <a:cs typeface="Arial" pitchFamily="34" charset="0"/>
              </a:rPr>
              <a:t>generale</a:t>
            </a:r>
            <a:r>
              <a:rPr lang="en-GB" sz="2350" dirty="0">
                <a:solidFill>
                  <a:srgbClr val="364D47"/>
                </a:solidFill>
                <a:latin typeface="Arial" pitchFamily="34" charset="0"/>
                <a:cs typeface="Arial" pitchFamily="34" charset="0"/>
              </a:rPr>
              <a:t> (1)</a:t>
            </a:r>
            <a:endParaRPr lang="it-IT" sz="2350" dirty="0">
              <a:solidFill>
                <a:srgbClr val="364D47"/>
              </a:solidFill>
              <a:latin typeface="Arial" pitchFamily="34" charset="0"/>
              <a:cs typeface="Arial" pitchFamily="34" charset="0"/>
            </a:endParaRPr>
          </a:p>
        </p:txBody>
      </p:sp>
      <p:sp>
        <p:nvSpPr>
          <p:cNvPr id="235526" name="Text Box 1"/>
          <p:cNvSpPr txBox="1">
            <a:spLocks noChangeArrowheads="1"/>
          </p:cNvSpPr>
          <p:nvPr/>
        </p:nvSpPr>
        <p:spPr bwMode="auto">
          <a:xfrm>
            <a:off x="242888" y="1295400"/>
            <a:ext cx="8145462" cy="5562600"/>
          </a:xfrm>
          <a:prstGeom prst="rect">
            <a:avLst/>
          </a:prstGeom>
          <a:noFill/>
          <a:ln w="9525">
            <a:noFill/>
            <a:round/>
            <a:headEnd/>
            <a:tailEnd/>
          </a:ln>
        </p:spPr>
        <p:txBody>
          <a:bodyPr/>
          <a:lstStyle/>
          <a:p>
            <a:pPr>
              <a:buFont typeface="Wingdings" pitchFamily="2" charset="2"/>
              <a:buChar char="q"/>
            </a:pPr>
            <a:endParaRPr lang="it-IT" sz="1800"/>
          </a:p>
          <a:p>
            <a:endParaRPr lang="it-IT" sz="1800"/>
          </a:p>
          <a:p>
            <a:endParaRPr lang="it-IT" sz="1800"/>
          </a:p>
          <a:p>
            <a:endParaRPr lang="it-IT" sz="1800"/>
          </a:p>
          <a:p>
            <a:endParaRPr lang="it-IT" sz="1800"/>
          </a:p>
          <a:p>
            <a:endParaRPr lang="it-IT" sz="1800"/>
          </a:p>
        </p:txBody>
      </p:sp>
      <p:graphicFrame>
        <p:nvGraphicFramePr>
          <p:cNvPr id="235522" name="Object 2"/>
          <p:cNvGraphicFramePr>
            <a:graphicFrameLocks noChangeAspect="1"/>
          </p:cNvGraphicFramePr>
          <p:nvPr/>
        </p:nvGraphicFramePr>
        <p:xfrm>
          <a:off x="914400" y="1465263"/>
          <a:ext cx="7010400" cy="5210175"/>
        </p:xfrm>
        <a:graphic>
          <a:graphicData uri="http://schemas.openxmlformats.org/presentationml/2006/ole">
            <p:oleObj spid="_x0000_s235522" name="Documento" r:id="rId4" imgW="5679840" imgH="5220774" progId="">
              <p:embed/>
            </p:oleObj>
          </a:graphicData>
        </a:graphic>
      </p:graphicFrame>
      <p:sp>
        <p:nvSpPr>
          <p:cNvPr id="235527"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ea typeface="MS PGothic"/>
                <a:cs typeface="MS PGothic"/>
              </a:rPr>
              <a:t>REVISIONE LEGALE: PROCESSO DI REVISIONE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Segnaposto contenuto 2"/>
          <p:cNvSpPr>
            <a:spLocks noGrp="1"/>
          </p:cNvSpPr>
          <p:nvPr>
            <p:ph idx="1"/>
          </p:nvPr>
        </p:nvSpPr>
        <p:spPr>
          <a:xfrm>
            <a:off x="457200" y="1447800"/>
            <a:ext cx="8077200" cy="5105400"/>
          </a:xfrm>
        </p:spPr>
        <p:txBody>
          <a:bodyPr/>
          <a:lstStyle/>
          <a:p>
            <a:pPr marL="0" indent="0" algn="just" eaLnBrk="1" hangingPunct="1">
              <a:buFontTx/>
              <a:buNone/>
            </a:pPr>
            <a:r>
              <a:rPr lang="it-IT" sz="1600" smtClean="0">
                <a:solidFill>
                  <a:srgbClr val="262626"/>
                </a:solidFill>
                <a:ea typeface="MS PGothic"/>
              </a:rPr>
              <a:t>Per decidere se accettare un nuovo incarico oppure se continuare a mantenere un incarico già in essere, il revisore deve:</a:t>
            </a:r>
          </a:p>
          <a:p>
            <a:pPr marL="0" indent="0" algn="just" eaLnBrk="1" hangingPunct="1">
              <a:buFont typeface="Wingdings" pitchFamily="2" charset="2"/>
              <a:buChar char="q"/>
            </a:pPr>
            <a:r>
              <a:rPr lang="it-IT" sz="1600" smtClean="0">
                <a:solidFill>
                  <a:srgbClr val="262626"/>
                </a:solidFill>
                <a:ea typeface="MS PGothic"/>
              </a:rPr>
              <a:t>verificare di disporre delle </a:t>
            </a:r>
            <a:r>
              <a:rPr lang="it-IT" sz="1600" u="sng" smtClean="0">
                <a:solidFill>
                  <a:srgbClr val="262626"/>
                </a:solidFill>
                <a:ea typeface="MS PGothic"/>
              </a:rPr>
              <a:t>competenze e capacità</a:t>
            </a:r>
            <a:r>
              <a:rPr lang="it-IT" sz="1600" smtClean="0">
                <a:solidFill>
                  <a:srgbClr val="262626"/>
                </a:solidFill>
                <a:ea typeface="MS PGothic"/>
              </a:rPr>
              <a:t> necessarie per svolgere l’incarico;</a:t>
            </a:r>
          </a:p>
          <a:p>
            <a:pPr marL="0" indent="0" algn="just" eaLnBrk="1" hangingPunct="1">
              <a:buFont typeface="Wingdings" pitchFamily="2" charset="2"/>
              <a:buChar char="q"/>
            </a:pPr>
            <a:r>
              <a:rPr lang="it-IT" sz="1600" smtClean="0">
                <a:solidFill>
                  <a:srgbClr val="262626"/>
                </a:solidFill>
                <a:ea typeface="MS PGothic"/>
              </a:rPr>
              <a:t>verificare di avere la </a:t>
            </a:r>
            <a:r>
              <a:rPr lang="it-IT" sz="1600" u="sng" smtClean="0">
                <a:solidFill>
                  <a:srgbClr val="262626"/>
                </a:solidFill>
                <a:ea typeface="MS PGothic"/>
              </a:rPr>
              <a:t>disponibilità di tempo e di risorse</a:t>
            </a:r>
            <a:r>
              <a:rPr lang="it-IT" sz="1600" smtClean="0">
                <a:solidFill>
                  <a:srgbClr val="262626"/>
                </a:solidFill>
                <a:ea typeface="MS PGothic"/>
              </a:rPr>
              <a:t> (organizzazione) per svolgerlo;</a:t>
            </a:r>
          </a:p>
          <a:p>
            <a:pPr marL="0" indent="0" algn="just" eaLnBrk="1" hangingPunct="1">
              <a:buFont typeface="Wingdings" pitchFamily="2" charset="2"/>
              <a:buChar char="q"/>
            </a:pPr>
            <a:r>
              <a:rPr lang="it-IT" sz="1600" smtClean="0">
                <a:solidFill>
                  <a:srgbClr val="262626"/>
                </a:solidFill>
                <a:ea typeface="MS PGothic"/>
              </a:rPr>
              <a:t>verificare di essere in grado di rispettare i </a:t>
            </a:r>
            <a:r>
              <a:rPr lang="it-IT" sz="1600" u="sng" smtClean="0">
                <a:solidFill>
                  <a:srgbClr val="262626"/>
                </a:solidFill>
                <a:ea typeface="MS PGothic"/>
              </a:rPr>
              <a:t>principi etici</a:t>
            </a:r>
            <a:r>
              <a:rPr lang="it-IT" sz="1600" smtClean="0">
                <a:solidFill>
                  <a:srgbClr val="262626"/>
                </a:solidFill>
                <a:ea typeface="MS PGothic"/>
              </a:rPr>
              <a:t> applicabili, inclusa l’indipendenza;</a:t>
            </a:r>
          </a:p>
          <a:p>
            <a:pPr marL="0" indent="0" algn="just" eaLnBrk="1" hangingPunct="1">
              <a:buFont typeface="Wingdings" pitchFamily="2" charset="2"/>
              <a:buChar char="q"/>
            </a:pPr>
            <a:r>
              <a:rPr lang="it-IT" sz="1600" smtClean="0">
                <a:solidFill>
                  <a:srgbClr val="262626"/>
                </a:solidFill>
                <a:ea typeface="MS PGothic"/>
              </a:rPr>
              <a:t>verificare l’</a:t>
            </a:r>
            <a:r>
              <a:rPr lang="it-IT" sz="1600" u="sng" smtClean="0">
                <a:solidFill>
                  <a:srgbClr val="262626"/>
                </a:solidFill>
                <a:ea typeface="MS PGothic"/>
              </a:rPr>
              <a:t>integrità del cliente </a:t>
            </a:r>
            <a:r>
              <a:rPr lang="it-IT" sz="1600" smtClean="0">
                <a:solidFill>
                  <a:srgbClr val="262626"/>
                </a:solidFill>
                <a:ea typeface="MS PGothic"/>
              </a:rPr>
              <a:t>e dei soggetti che ricoprono ruoli chiave nell’impresa. </a:t>
            </a:r>
          </a:p>
          <a:p>
            <a:pPr marL="0" indent="0" algn="just" eaLnBrk="1" hangingPunct="1">
              <a:buFont typeface="Arial" charset="0"/>
              <a:buNone/>
            </a:pPr>
            <a:endParaRPr lang="it-IT" sz="1600" smtClean="0">
              <a:solidFill>
                <a:srgbClr val="262626"/>
              </a:solidFill>
              <a:ea typeface="MS PGothic"/>
            </a:endParaRPr>
          </a:p>
          <a:p>
            <a:pPr marL="0" indent="0" algn="just" eaLnBrk="1" hangingPunct="1">
              <a:buFont typeface="Arial" charset="0"/>
              <a:buNone/>
            </a:pPr>
            <a:r>
              <a:rPr lang="it-IT" sz="1600" smtClean="0">
                <a:solidFill>
                  <a:srgbClr val="262626"/>
                </a:solidFill>
                <a:ea typeface="MS PGothic"/>
              </a:rPr>
              <a:t>La valutazione deve essere effettuata:</a:t>
            </a:r>
          </a:p>
          <a:p>
            <a:pPr marL="0" indent="0" algn="just" eaLnBrk="1" hangingPunct="1">
              <a:buFont typeface="Wingdings" pitchFamily="2" charset="2"/>
              <a:buChar char="q"/>
            </a:pPr>
            <a:r>
              <a:rPr lang="it-IT" sz="1600" u="sng" smtClean="0">
                <a:solidFill>
                  <a:srgbClr val="262626"/>
                </a:solidFill>
                <a:ea typeface="MS PGothic"/>
              </a:rPr>
              <a:t>prima</a:t>
            </a:r>
            <a:r>
              <a:rPr lang="it-IT" sz="1600" smtClean="0">
                <a:solidFill>
                  <a:srgbClr val="262626"/>
                </a:solidFill>
                <a:ea typeface="MS PGothic"/>
              </a:rPr>
              <a:t> di accettare l’incarico;</a:t>
            </a:r>
          </a:p>
          <a:p>
            <a:pPr marL="0" indent="0" algn="just" eaLnBrk="1" hangingPunct="1">
              <a:buFont typeface="Wingdings" pitchFamily="2" charset="2"/>
              <a:buChar char="q"/>
            </a:pPr>
            <a:r>
              <a:rPr lang="it-IT" sz="1600" u="sng" smtClean="0">
                <a:solidFill>
                  <a:srgbClr val="262626"/>
                </a:solidFill>
                <a:ea typeface="MS PGothic"/>
              </a:rPr>
              <a:t>durante</a:t>
            </a:r>
            <a:r>
              <a:rPr lang="it-IT" sz="1600" smtClean="0">
                <a:solidFill>
                  <a:srgbClr val="262626"/>
                </a:solidFill>
                <a:ea typeface="MS PGothic"/>
              </a:rPr>
              <a:t> l’incarico (se emergono situazioni che mettono in discussione la scelta effettuata);</a:t>
            </a:r>
          </a:p>
          <a:p>
            <a:pPr marL="0" indent="0" algn="just" eaLnBrk="1" hangingPunct="1">
              <a:buFont typeface="Wingdings" pitchFamily="2" charset="2"/>
              <a:buChar char="q"/>
            </a:pPr>
            <a:r>
              <a:rPr lang="it-IT" sz="1600" u="sng" smtClean="0">
                <a:solidFill>
                  <a:srgbClr val="262626"/>
                </a:solidFill>
                <a:ea typeface="MS PGothic"/>
              </a:rPr>
              <a:t>annualmente</a:t>
            </a:r>
            <a:r>
              <a:rPr lang="it-IT" sz="1600" smtClean="0">
                <a:solidFill>
                  <a:srgbClr val="262626"/>
                </a:solidFill>
                <a:ea typeface="MS PGothic"/>
              </a:rPr>
              <a:t>, per mantenere un incarico già in essere.</a:t>
            </a:r>
          </a:p>
          <a:p>
            <a:pPr marL="0" indent="0" algn="just" eaLnBrk="1" hangingPunct="1">
              <a:buFont typeface="Arial" charset="0"/>
              <a:buNone/>
            </a:pPr>
            <a:endParaRPr lang="it-IT" sz="1600" smtClean="0">
              <a:solidFill>
                <a:srgbClr val="262626"/>
              </a:solidFill>
              <a:ea typeface="MS PGothic"/>
            </a:endParaRPr>
          </a:p>
          <a:p>
            <a:pPr marL="0" indent="0" algn="just" eaLnBrk="1" hangingPunct="1">
              <a:buFont typeface="Arial" charset="0"/>
              <a:buNone/>
            </a:pPr>
            <a:r>
              <a:rPr lang="it-IT" sz="1600" smtClean="0">
                <a:solidFill>
                  <a:srgbClr val="262626"/>
                </a:solidFill>
                <a:ea typeface="MS PGothic"/>
              </a:rPr>
              <a:t>Le valutazioni (e le eventuali problematiche) devono essere documentate nelle </a:t>
            </a:r>
            <a:r>
              <a:rPr lang="it-IT" sz="1600" u="sng" smtClean="0">
                <a:solidFill>
                  <a:srgbClr val="262626"/>
                </a:solidFill>
                <a:ea typeface="MS PGothic"/>
              </a:rPr>
              <a:t>carte di lavoro</a:t>
            </a:r>
            <a:r>
              <a:rPr lang="it-IT" sz="1600" smtClean="0">
                <a:solidFill>
                  <a:srgbClr val="262626"/>
                </a:solidFill>
                <a:ea typeface="MS PGothic"/>
              </a:rPr>
              <a:t>. </a:t>
            </a:r>
          </a:p>
        </p:txBody>
      </p:sp>
      <p:sp>
        <p:nvSpPr>
          <p:cNvPr id="30725" name="Text Box 2"/>
          <p:cNvSpPr txBox="1">
            <a:spLocks noChangeArrowheads="1"/>
          </p:cNvSpPr>
          <p:nvPr/>
        </p:nvSpPr>
        <p:spPr bwMode="auto">
          <a:xfrm>
            <a:off x="0" y="617538"/>
            <a:ext cx="9067800" cy="533400"/>
          </a:xfrm>
          <a:prstGeom prst="rect">
            <a:avLst/>
          </a:prstGeom>
          <a:noFill/>
          <a:ln>
            <a:noFill/>
          </a:ln>
          <a:extLst>
            <a:ext uri="{909E8E84-426E-40DD-AFC4-6F175D3DCCD1}"/>
            <a:ext uri="{91240B29-F687-4F45-9708-019B960494DF}"/>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9pPr>
          </a:lstStyle>
          <a:p>
            <a:pPr algn="ctr" defTabSz="457200" eaLnBrk="1" hangingPunct="1">
              <a:spcBef>
                <a:spcPct val="50000"/>
              </a:spcBef>
              <a:defRPr/>
            </a:pPr>
            <a:r>
              <a:rPr lang="it-IT" sz="2350" dirty="0" smtClean="0">
                <a:solidFill>
                  <a:srgbClr val="364D47"/>
                </a:solidFill>
                <a:latin typeface="Arial" charset="0"/>
                <a:ea typeface="ＭＳ Ｐゴシック" charset="0"/>
                <a:cs typeface="ＭＳ Ｐゴシック" charset="0"/>
              </a:rPr>
              <a:t>ATTIVITÀ PRELIMINARI ALL’ACCETTAZIONE DELL’INCARICO</a:t>
            </a:r>
          </a:p>
        </p:txBody>
      </p:sp>
      <p:sp>
        <p:nvSpPr>
          <p:cNvPr id="34820"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ea typeface="MS PGothic"/>
                <a:cs typeface="MS PGothic"/>
              </a:rPr>
              <a:t>REVISIONE LEGALE: PROCESSO DI REVISIONE</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4242" name="Segnaposto contenuto 2"/>
          <p:cNvSpPr>
            <a:spLocks noGrp="1"/>
          </p:cNvSpPr>
          <p:nvPr>
            <p:ph idx="1"/>
          </p:nvPr>
        </p:nvSpPr>
        <p:spPr>
          <a:xfrm>
            <a:off x="471488" y="1600200"/>
            <a:ext cx="8056562" cy="4953000"/>
          </a:xfrm>
        </p:spPr>
        <p:txBody>
          <a:bodyPr/>
          <a:lstStyle/>
          <a:p>
            <a:pPr eaLnBrk="1" hangingPunct="1">
              <a:buFontTx/>
              <a:buNone/>
            </a:pPr>
            <a:r>
              <a:rPr lang="it-IT" sz="1800" smtClean="0">
                <a:solidFill>
                  <a:srgbClr val="262626"/>
                </a:solidFill>
                <a:ea typeface="MS PGothic"/>
              </a:rPr>
              <a:t>Attività da svolgere nelle verifiche periodiche:</a:t>
            </a:r>
          </a:p>
          <a:p>
            <a:pPr eaLnBrk="1" hangingPunct="1">
              <a:buFontTx/>
              <a:buNone/>
            </a:pPr>
            <a:endParaRPr lang="it-IT" sz="1800" smtClean="0">
              <a:solidFill>
                <a:srgbClr val="262626"/>
              </a:solidFill>
              <a:ea typeface="MS PGothic"/>
            </a:endParaRPr>
          </a:p>
          <a:p>
            <a:pPr marL="800100" lvl="1" indent="-342900" eaLnBrk="1" hangingPunct="1">
              <a:buFontTx/>
              <a:buAutoNum type="arabicPeriod" startAt="3"/>
            </a:pPr>
            <a:r>
              <a:rPr lang="it-IT" sz="1800" smtClean="0">
                <a:solidFill>
                  <a:srgbClr val="FF0000"/>
                </a:solidFill>
                <a:ea typeface="MS PGothic"/>
              </a:rPr>
              <a:t>Analisi dei bilanci infrannuali o delle situazioni contabili periodiche.</a:t>
            </a:r>
          </a:p>
          <a:p>
            <a:pPr marL="800100" lvl="1" indent="-342900" eaLnBrk="1" hangingPunct="1">
              <a:buFont typeface="Arial" charset="0"/>
              <a:buNone/>
            </a:pPr>
            <a:endParaRPr lang="it-IT" sz="1800" smtClean="0">
              <a:solidFill>
                <a:srgbClr val="262626"/>
              </a:solidFill>
              <a:ea typeface="MS PGothic"/>
            </a:endParaRPr>
          </a:p>
          <a:p>
            <a:pPr marL="800100" lvl="1" indent="-342900" eaLnBrk="1" hangingPunct="1">
              <a:buFont typeface="Arial" charset="0"/>
              <a:buNone/>
            </a:pPr>
            <a:endParaRPr lang="it-IT" sz="1800" smtClean="0">
              <a:solidFill>
                <a:srgbClr val="262626"/>
              </a:solidFill>
              <a:ea typeface="MS PGothic"/>
            </a:endParaRPr>
          </a:p>
          <a:p>
            <a:pPr marL="800100" lvl="1" indent="-342900" eaLnBrk="1" hangingPunct="1">
              <a:buFont typeface="Arial" charset="0"/>
              <a:buNone/>
            </a:pPr>
            <a:endParaRPr lang="it-IT" sz="1800" smtClean="0">
              <a:solidFill>
                <a:srgbClr val="262626"/>
              </a:solidFill>
              <a:ea typeface="MS PGothic"/>
            </a:endParaRPr>
          </a:p>
          <a:p>
            <a:pPr marL="800100" lvl="1" indent="-342900" eaLnBrk="1" hangingPunct="1">
              <a:buFont typeface="Arial" charset="0"/>
              <a:buNone/>
            </a:pPr>
            <a:r>
              <a:rPr lang="it-IT" sz="1800" smtClean="0">
                <a:solidFill>
                  <a:srgbClr val="262626"/>
                </a:solidFill>
                <a:ea typeface="MS PGothic"/>
              </a:rPr>
              <a:t>Il revisore deve:</a:t>
            </a:r>
          </a:p>
          <a:p>
            <a:pPr marL="800100" lvl="1" indent="-342900" eaLnBrk="1" hangingPunct="1">
              <a:buFont typeface="Wingdings" pitchFamily="2" charset="2"/>
              <a:buChar char="q"/>
            </a:pPr>
            <a:r>
              <a:rPr lang="it-IT" sz="1800" u="sng" smtClean="0">
                <a:solidFill>
                  <a:srgbClr val="262626"/>
                </a:solidFill>
                <a:ea typeface="MS PGothic"/>
              </a:rPr>
              <a:t>ottenere l’ultimo bilancio infrannuale disponibile o l’ultima situazione contabile</a:t>
            </a:r>
            <a:r>
              <a:rPr lang="it-IT" sz="1800" smtClean="0">
                <a:solidFill>
                  <a:srgbClr val="262626"/>
                </a:solidFill>
                <a:ea typeface="MS PGothic"/>
              </a:rPr>
              <a:t> periodica della società;</a:t>
            </a:r>
          </a:p>
          <a:p>
            <a:pPr marL="800100" lvl="1" indent="-342900" eaLnBrk="1" hangingPunct="1">
              <a:buFont typeface="Wingdings" pitchFamily="2" charset="2"/>
              <a:buChar char="q"/>
            </a:pPr>
            <a:r>
              <a:rPr lang="it-IT" sz="1800" smtClean="0">
                <a:solidFill>
                  <a:srgbClr val="262626"/>
                </a:solidFill>
                <a:ea typeface="MS PGothic"/>
              </a:rPr>
              <a:t>sottoporre bilanci infrannuali/situazioni periodiche a </a:t>
            </a:r>
            <a:r>
              <a:rPr lang="it-IT" sz="1800" u="sng" smtClean="0">
                <a:solidFill>
                  <a:srgbClr val="262626"/>
                </a:solidFill>
                <a:ea typeface="MS PGothic"/>
              </a:rPr>
              <a:t>procedure di analisi comparativa</a:t>
            </a:r>
            <a:r>
              <a:rPr lang="it-IT" sz="1800" smtClean="0">
                <a:solidFill>
                  <a:srgbClr val="262626"/>
                </a:solidFill>
                <a:ea typeface="MS PGothic"/>
              </a:rPr>
              <a:t>, al fine di individuare scostamenti anomali </a:t>
            </a:r>
            <a:r>
              <a:rPr lang="it-IT" sz="1800" smtClean="0">
                <a:ea typeface="MS PGothic"/>
              </a:rPr>
              <a:t>o particolari </a:t>
            </a:r>
            <a:r>
              <a:rPr lang="it-IT" sz="1800" i="1" smtClean="0">
                <a:ea typeface="MS PGothic"/>
              </a:rPr>
              <a:t>trend </a:t>
            </a:r>
            <a:r>
              <a:rPr lang="it-IT" sz="1800" smtClean="0">
                <a:solidFill>
                  <a:srgbClr val="262626"/>
                </a:solidFill>
                <a:ea typeface="MS PGothic"/>
              </a:rPr>
              <a:t>rispetto alla situazione periodica precedente, alla situazione periodica relativa al corrispondente periodo del precedente esercizio e al budget; </a:t>
            </a:r>
          </a:p>
          <a:p>
            <a:pPr marL="800100" lvl="1" indent="-342900" eaLnBrk="1" hangingPunct="1">
              <a:buFont typeface="Wingdings" pitchFamily="2" charset="2"/>
              <a:buChar char="q"/>
            </a:pPr>
            <a:r>
              <a:rPr lang="it-IT" sz="1800" smtClean="0">
                <a:solidFill>
                  <a:srgbClr val="262626"/>
                </a:solidFill>
                <a:ea typeface="MS PGothic"/>
              </a:rPr>
              <a:t>(eventualmente) </a:t>
            </a:r>
            <a:r>
              <a:rPr lang="it-IT" sz="1800" u="sng" smtClean="0">
                <a:solidFill>
                  <a:srgbClr val="262626"/>
                </a:solidFill>
                <a:ea typeface="MS PGothic"/>
              </a:rPr>
              <a:t>calcolare gli indici di bilancio</a:t>
            </a:r>
            <a:r>
              <a:rPr lang="it-IT" sz="1800" smtClean="0">
                <a:solidFill>
                  <a:srgbClr val="262626"/>
                </a:solidFill>
                <a:ea typeface="MS PGothic"/>
              </a:rPr>
              <a:t> ritenuti utili. </a:t>
            </a:r>
          </a:p>
          <a:p>
            <a:pPr marL="800100" lvl="1" indent="-342900" eaLnBrk="1" hangingPunct="1">
              <a:buFont typeface="Arial" charset="0"/>
              <a:buNone/>
            </a:pPr>
            <a:endParaRPr lang="it-IT" sz="1800" smtClean="0">
              <a:solidFill>
                <a:srgbClr val="262626"/>
              </a:solidFill>
              <a:ea typeface="MS PGothic"/>
            </a:endParaRPr>
          </a:p>
        </p:txBody>
      </p:sp>
      <p:sp>
        <p:nvSpPr>
          <p:cNvPr id="394243" name="Segnaposto numero diapositiva 6"/>
          <p:cNvSpPr>
            <a:spLocks noGrp="1"/>
          </p:cNvSpPr>
          <p:nvPr>
            <p:ph type="sldNum" sz="quarter" idx="12"/>
          </p:nvPr>
        </p:nvSpPr>
        <p:spPr bwMode="auto">
          <a:noFill/>
          <a:ln>
            <a:miter lim="800000"/>
            <a:headEnd/>
            <a:tailEnd/>
          </a:ln>
        </p:spPr>
        <p:txBody>
          <a:bodyPr/>
          <a:lstStyle/>
          <a:p>
            <a:fld id="{85AA7550-493C-48B4-833A-03D6665D9B41}" type="slidenum">
              <a:rPr lang="it-IT" sz="1000" smtClean="0">
                <a:latin typeface="Arial" charset="0"/>
                <a:cs typeface="Arial" charset="0"/>
              </a:rPr>
              <a:pPr/>
              <a:t>55</a:t>
            </a:fld>
            <a:endParaRPr lang="it-IT" sz="1000" smtClean="0">
              <a:latin typeface="Arial" charset="0"/>
              <a:cs typeface="Arial" charset="0"/>
            </a:endParaRPr>
          </a:p>
        </p:txBody>
      </p:sp>
      <p:sp>
        <p:nvSpPr>
          <p:cNvPr id="6" name="Text Box 2"/>
          <p:cNvSpPr txBox="1">
            <a:spLocks noChangeArrowheads="1"/>
          </p:cNvSpPr>
          <p:nvPr/>
        </p:nvSpPr>
        <p:spPr bwMode="auto">
          <a:xfrm>
            <a:off x="0" y="617538"/>
            <a:ext cx="9067800" cy="533400"/>
          </a:xfrm>
          <a:prstGeom prst="rect">
            <a:avLst/>
          </a:prstGeom>
          <a:noFill/>
          <a:ln w="9525">
            <a:noFill/>
            <a:round/>
            <a:headEnd/>
            <a:tailEnd/>
          </a:ln>
        </p:spPr>
        <p:txBody>
          <a:bodyPr lIns="90000" tIns="46800" rIns="90000" bIns="46800" anchor="ctr"/>
          <a:lstStyle/>
          <a:p>
            <a:pPr algn="ctr" defTabSz="457200">
              <a:spcBef>
                <a:spcPct val="5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350" dirty="0">
                <a:solidFill>
                  <a:srgbClr val="364D47"/>
                </a:solidFill>
                <a:latin typeface="Arial" pitchFamily="34" charset="0"/>
                <a:ea typeface="MS PGothic" pitchFamily="34" charset="-128"/>
                <a:cs typeface="Arial" pitchFamily="34" charset="0"/>
              </a:rPr>
              <a:t>VERIFICHE PERIODICHE</a:t>
            </a:r>
          </a:p>
        </p:txBody>
      </p:sp>
      <p:sp>
        <p:nvSpPr>
          <p:cNvPr id="7" name="Freccia in giù 6"/>
          <p:cNvSpPr/>
          <p:nvPr/>
        </p:nvSpPr>
        <p:spPr>
          <a:xfrm>
            <a:off x="3505200" y="2971800"/>
            <a:ext cx="1371600" cy="609600"/>
          </a:xfrm>
          <a:prstGeom prst="down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it-IT"/>
          </a:p>
        </p:txBody>
      </p:sp>
      <p:sp>
        <p:nvSpPr>
          <p:cNvPr id="394246"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ea typeface="MS PGothic"/>
                <a:cs typeface="MS PGothic"/>
              </a:rPr>
              <a:t>REVISIONE LEGALE: PROCESSO DI REVISIONE</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Segnaposto contenuto 2"/>
          <p:cNvSpPr>
            <a:spLocks noGrp="1"/>
          </p:cNvSpPr>
          <p:nvPr>
            <p:ph idx="1"/>
          </p:nvPr>
        </p:nvSpPr>
        <p:spPr>
          <a:xfrm>
            <a:off x="471488" y="1600200"/>
            <a:ext cx="8056562" cy="4953000"/>
          </a:xfrm>
        </p:spPr>
        <p:txBody>
          <a:bodyPr/>
          <a:lstStyle/>
          <a:p>
            <a:pPr eaLnBrk="1" hangingPunct="1">
              <a:buFontTx/>
              <a:buNone/>
              <a:defRPr/>
            </a:pPr>
            <a:r>
              <a:rPr lang="it-IT" sz="1800" dirty="0" smtClean="0">
                <a:solidFill>
                  <a:srgbClr val="262626"/>
                </a:solidFill>
                <a:cs typeface="ＭＳ Ｐゴシック" charset="0"/>
              </a:rPr>
              <a:t>Attività da svolgere nelle verifiche periodiche:</a:t>
            </a:r>
          </a:p>
          <a:p>
            <a:pPr eaLnBrk="1" hangingPunct="1">
              <a:buFontTx/>
              <a:buNone/>
              <a:defRPr/>
            </a:pPr>
            <a:endParaRPr lang="it-IT" sz="1800" dirty="0" smtClean="0">
              <a:solidFill>
                <a:srgbClr val="262626"/>
              </a:solidFill>
              <a:cs typeface="ＭＳ Ｐゴシック" charset="0"/>
            </a:endParaRPr>
          </a:p>
          <a:p>
            <a:pPr marL="800100" lvl="1" indent="-342900" eaLnBrk="1" hangingPunct="1">
              <a:buFontTx/>
              <a:buAutoNum type="arabicPeriod" startAt="3"/>
              <a:defRPr/>
            </a:pPr>
            <a:r>
              <a:rPr lang="it-IT" sz="1800" dirty="0" smtClean="0">
                <a:solidFill>
                  <a:srgbClr val="FF0000"/>
                </a:solidFill>
                <a:cs typeface="+mn-cs"/>
              </a:rPr>
              <a:t>Analisi dei bilanci </a:t>
            </a:r>
            <a:r>
              <a:rPr lang="it-IT" sz="1800" dirty="0" err="1" smtClean="0">
                <a:solidFill>
                  <a:srgbClr val="FF0000"/>
                </a:solidFill>
                <a:cs typeface="+mn-cs"/>
              </a:rPr>
              <a:t>infrannuali</a:t>
            </a:r>
            <a:r>
              <a:rPr lang="it-IT" sz="1800" dirty="0" smtClean="0">
                <a:solidFill>
                  <a:srgbClr val="FF0000"/>
                </a:solidFill>
                <a:cs typeface="+mn-cs"/>
              </a:rPr>
              <a:t> o delle situazioni contabili periodiche.</a:t>
            </a:r>
          </a:p>
          <a:p>
            <a:pPr marL="800100" lvl="1" indent="-342900" eaLnBrk="1" hangingPunct="1">
              <a:buFontTx/>
              <a:buAutoNum type="arabicPeriod" startAt="3"/>
              <a:defRPr/>
            </a:pPr>
            <a:endParaRPr lang="it-IT" sz="1800" dirty="0" smtClean="0">
              <a:solidFill>
                <a:srgbClr val="FF0000"/>
              </a:solidFill>
              <a:cs typeface="+mn-cs"/>
            </a:endParaRPr>
          </a:p>
          <a:p>
            <a:pPr marL="400050" lvl="1" indent="-400050" algn="just" eaLnBrk="1" hangingPunct="1">
              <a:buFont typeface="Arial" pitchFamily="34" charset="0"/>
              <a:buNone/>
              <a:defRPr/>
            </a:pPr>
            <a:r>
              <a:rPr lang="it-IT" sz="1800" dirty="0" smtClean="0">
                <a:solidFill>
                  <a:srgbClr val="262626"/>
                </a:solidFill>
                <a:cs typeface="Arial" pitchFamily="34" charset="0"/>
              </a:rPr>
              <a:t>Attraverso l’analisi, il revisore:</a:t>
            </a:r>
          </a:p>
          <a:p>
            <a:pPr marL="400050" lvl="1" indent="-400050" algn="just" eaLnBrk="1" hangingPunct="1">
              <a:buFont typeface="Wingdings" pitchFamily="2" charset="2"/>
              <a:buChar char="q"/>
              <a:defRPr/>
            </a:pPr>
            <a:r>
              <a:rPr lang="it-IT" sz="1800" dirty="0" smtClean="0">
                <a:solidFill>
                  <a:srgbClr val="262626"/>
                </a:solidFill>
                <a:cs typeface="Arial" pitchFamily="34" charset="0"/>
              </a:rPr>
              <a:t>individua gli </a:t>
            </a:r>
            <a:r>
              <a:rPr lang="it-IT" sz="1800" dirty="0" smtClean="0">
                <a:solidFill>
                  <a:srgbClr val="262626"/>
                </a:solidFill>
                <a:cs typeface="ＭＳ Ｐゴシック" charset="0"/>
              </a:rPr>
              <a:t>scostamenti significativi e/o anomali </a:t>
            </a:r>
            <a:r>
              <a:rPr lang="it-IT" sz="1800" dirty="0" smtClean="0">
                <a:solidFill>
                  <a:srgbClr val="262626"/>
                </a:solidFill>
                <a:cs typeface="Arial" pitchFamily="34" charset="0"/>
              </a:rPr>
              <a:t>da approfondire nei colloqui con la direzione;</a:t>
            </a:r>
          </a:p>
          <a:p>
            <a:pPr marL="400050" lvl="1" indent="-400050" algn="just" eaLnBrk="1" hangingPunct="1">
              <a:buFont typeface="Wingdings" pitchFamily="2" charset="2"/>
              <a:buChar char="q"/>
              <a:defRPr/>
            </a:pPr>
            <a:r>
              <a:rPr lang="it-IT" sz="1800" dirty="0" smtClean="0">
                <a:cs typeface="+mn-cs"/>
              </a:rPr>
              <a:t>fa emergere elementi che mettono in evidenza rischi di continuità aziendale, rischi di integrità patrimoniale o</a:t>
            </a:r>
            <a:r>
              <a:rPr lang="it-IT" sz="1800" dirty="0" smtClean="0">
                <a:solidFill>
                  <a:srgbClr val="262626"/>
                </a:solidFill>
                <a:cs typeface="Arial" pitchFamily="34" charset="0"/>
              </a:rPr>
              <a:t> grave squilibrio finanziario</a:t>
            </a:r>
            <a:r>
              <a:rPr lang="it-IT" sz="1800" dirty="0" smtClean="0">
                <a:cs typeface="+mn-cs"/>
              </a:rPr>
              <a:t>. </a:t>
            </a:r>
          </a:p>
          <a:p>
            <a:pPr marL="400050" lvl="1" indent="-400050" algn="just" eaLnBrk="1" hangingPunct="1">
              <a:buFont typeface="Arial" pitchFamily="34" charset="0"/>
              <a:buNone/>
              <a:defRPr/>
            </a:pPr>
            <a:endParaRPr lang="it-IT" sz="1800" dirty="0" smtClean="0">
              <a:cs typeface="+mn-cs"/>
            </a:endParaRPr>
          </a:p>
          <a:p>
            <a:pPr marL="342900" lvl="1" indent="-342900" eaLnBrk="1" hangingPunct="1">
              <a:buFont typeface="Arial" pitchFamily="34" charset="0"/>
              <a:buNone/>
              <a:defRPr/>
            </a:pPr>
            <a:r>
              <a:rPr lang="it-IT" sz="1800" dirty="0" smtClean="0">
                <a:solidFill>
                  <a:srgbClr val="262626"/>
                </a:solidFill>
                <a:cs typeface="ＭＳ Ｐゴシック" charset="0"/>
              </a:rPr>
              <a:t>Il revisore deve segnalare tali circostanze agli amministratori e agli altri organi di controllo e verificare gli intendimenti degli amministratori.</a:t>
            </a:r>
          </a:p>
          <a:p>
            <a:pPr marL="800100" lvl="1" indent="-342900" eaLnBrk="1" hangingPunct="1">
              <a:buFont typeface="Arial" pitchFamily="34" charset="0"/>
              <a:buNone/>
              <a:defRPr/>
            </a:pPr>
            <a:endParaRPr lang="it-IT" sz="1800" dirty="0" smtClean="0">
              <a:solidFill>
                <a:srgbClr val="FF0000"/>
              </a:solidFill>
              <a:cs typeface="+mn-cs"/>
            </a:endParaRPr>
          </a:p>
          <a:p>
            <a:pPr marL="342900" lvl="1" indent="0" eaLnBrk="1" hangingPunct="1">
              <a:buFont typeface="Arial" pitchFamily="34" charset="0"/>
              <a:buNone/>
              <a:defRPr/>
            </a:pPr>
            <a:endParaRPr lang="it-IT" sz="1800" dirty="0" smtClean="0">
              <a:solidFill>
                <a:srgbClr val="262626"/>
              </a:solidFill>
              <a:cs typeface="ＭＳ Ｐゴシック" charset="0"/>
            </a:endParaRPr>
          </a:p>
          <a:p>
            <a:pPr marL="342900" lvl="1" indent="0" eaLnBrk="1" hangingPunct="1">
              <a:buFont typeface="Arial" pitchFamily="34" charset="0"/>
              <a:buNone/>
              <a:defRPr/>
            </a:pPr>
            <a:endParaRPr lang="it-IT" sz="1800" dirty="0" smtClean="0">
              <a:solidFill>
                <a:srgbClr val="262626"/>
              </a:solidFill>
              <a:cs typeface="ＭＳ Ｐゴシック" charset="0"/>
            </a:endParaRPr>
          </a:p>
          <a:p>
            <a:pPr marL="342900" lvl="1" indent="0" eaLnBrk="1" hangingPunct="1">
              <a:buFont typeface="Arial" pitchFamily="34" charset="0"/>
              <a:buNone/>
              <a:defRPr/>
            </a:pPr>
            <a:endParaRPr lang="it-IT" sz="1800" dirty="0" smtClean="0">
              <a:solidFill>
                <a:srgbClr val="262626"/>
              </a:solidFill>
              <a:cs typeface="ＭＳ Ｐゴシック" charset="0"/>
            </a:endParaRPr>
          </a:p>
          <a:p>
            <a:pPr marL="342900" lvl="1" indent="0" eaLnBrk="1" hangingPunct="1">
              <a:buFont typeface="Arial" pitchFamily="34" charset="0"/>
              <a:buNone/>
              <a:defRPr/>
            </a:pPr>
            <a:r>
              <a:rPr lang="it-IT" sz="1800" dirty="0" smtClean="0">
                <a:solidFill>
                  <a:srgbClr val="262626"/>
                </a:solidFill>
                <a:cs typeface="+mn-cs"/>
              </a:rPr>
              <a:t> </a:t>
            </a:r>
          </a:p>
          <a:p>
            <a:pPr marL="342900" lvl="1" indent="0" eaLnBrk="1" hangingPunct="1">
              <a:buFont typeface="Arial" pitchFamily="34" charset="0"/>
              <a:buNone/>
              <a:defRPr/>
            </a:pPr>
            <a:endParaRPr lang="it-IT" sz="1800" dirty="0" smtClean="0">
              <a:solidFill>
                <a:srgbClr val="262626"/>
              </a:solidFill>
              <a:cs typeface="ＭＳ Ｐゴシック" charset="0"/>
            </a:endParaRPr>
          </a:p>
        </p:txBody>
      </p:sp>
      <p:sp>
        <p:nvSpPr>
          <p:cNvPr id="395267" name="Segnaposto numero diapositiva 6"/>
          <p:cNvSpPr>
            <a:spLocks noGrp="1"/>
          </p:cNvSpPr>
          <p:nvPr>
            <p:ph type="sldNum" sz="quarter" idx="12"/>
          </p:nvPr>
        </p:nvSpPr>
        <p:spPr bwMode="auto">
          <a:noFill/>
          <a:ln>
            <a:miter lim="800000"/>
            <a:headEnd/>
            <a:tailEnd/>
          </a:ln>
        </p:spPr>
        <p:txBody>
          <a:bodyPr/>
          <a:lstStyle/>
          <a:p>
            <a:fld id="{C2969A28-F542-4211-91CD-42038CD45A94}" type="slidenum">
              <a:rPr lang="it-IT" sz="1000" smtClean="0">
                <a:latin typeface="Arial" charset="0"/>
                <a:cs typeface="Arial" charset="0"/>
              </a:rPr>
              <a:pPr/>
              <a:t>56</a:t>
            </a:fld>
            <a:endParaRPr lang="it-IT" sz="1000" smtClean="0">
              <a:latin typeface="Arial" charset="0"/>
              <a:cs typeface="Arial" charset="0"/>
            </a:endParaRPr>
          </a:p>
        </p:txBody>
      </p:sp>
      <p:sp>
        <p:nvSpPr>
          <p:cNvPr id="6" name="Text Box 2"/>
          <p:cNvSpPr txBox="1">
            <a:spLocks noChangeArrowheads="1"/>
          </p:cNvSpPr>
          <p:nvPr/>
        </p:nvSpPr>
        <p:spPr bwMode="auto">
          <a:xfrm>
            <a:off x="0" y="617538"/>
            <a:ext cx="9067800" cy="533400"/>
          </a:xfrm>
          <a:prstGeom prst="rect">
            <a:avLst/>
          </a:prstGeom>
          <a:noFill/>
          <a:ln w="9525">
            <a:noFill/>
            <a:round/>
            <a:headEnd/>
            <a:tailEnd/>
          </a:ln>
        </p:spPr>
        <p:txBody>
          <a:bodyPr lIns="90000" tIns="46800" rIns="90000" bIns="46800" anchor="ctr"/>
          <a:lstStyle/>
          <a:p>
            <a:pPr algn="ctr" defTabSz="457200">
              <a:spcBef>
                <a:spcPct val="5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350" dirty="0">
                <a:solidFill>
                  <a:srgbClr val="364D47"/>
                </a:solidFill>
                <a:latin typeface="Arial" pitchFamily="34" charset="0"/>
                <a:ea typeface="MS PGothic" pitchFamily="34" charset="-128"/>
                <a:cs typeface="Arial" pitchFamily="34" charset="0"/>
              </a:rPr>
              <a:t>VERIFICHE PERIODICHE</a:t>
            </a:r>
          </a:p>
        </p:txBody>
      </p:sp>
      <p:sp>
        <p:nvSpPr>
          <p:cNvPr id="395269"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ea typeface="MS PGothic"/>
                <a:cs typeface="MS PGothic"/>
              </a:rPr>
              <a:t>REVISIONE LEGALE: PROCESSO DI REVISIONE</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2388" name="Segnaposto contenuto 2"/>
          <p:cNvSpPr>
            <a:spLocks noGrp="1"/>
          </p:cNvSpPr>
          <p:nvPr>
            <p:ph idx="1"/>
          </p:nvPr>
        </p:nvSpPr>
        <p:spPr>
          <a:xfrm>
            <a:off x="471488" y="1143000"/>
            <a:ext cx="8056562" cy="457200"/>
          </a:xfrm>
        </p:spPr>
        <p:txBody>
          <a:bodyPr/>
          <a:lstStyle/>
          <a:p>
            <a:pPr eaLnBrk="1" hangingPunct="1">
              <a:buFontTx/>
              <a:buNone/>
            </a:pPr>
            <a:r>
              <a:rPr lang="it-IT" sz="1800" smtClean="0">
                <a:ea typeface="MS PGothic"/>
              </a:rPr>
              <a:t>Esempio di foglio di lavoro per il monitoraggio dell’impresa</a:t>
            </a:r>
            <a:endParaRPr lang="it-IT" sz="1800" smtClean="0">
              <a:solidFill>
                <a:srgbClr val="262626"/>
              </a:solidFill>
              <a:ea typeface="MS PGothic"/>
            </a:endParaRPr>
          </a:p>
          <a:p>
            <a:pPr eaLnBrk="1" hangingPunct="1">
              <a:buFontTx/>
              <a:buNone/>
            </a:pPr>
            <a:endParaRPr lang="it-IT" sz="1800" smtClean="0">
              <a:solidFill>
                <a:srgbClr val="262626"/>
              </a:solidFill>
              <a:ea typeface="MS PGothic"/>
            </a:endParaRPr>
          </a:p>
        </p:txBody>
      </p:sp>
      <p:sp>
        <p:nvSpPr>
          <p:cNvPr id="272389" name="Segnaposto numero diapositiva 6"/>
          <p:cNvSpPr>
            <a:spLocks noGrp="1"/>
          </p:cNvSpPr>
          <p:nvPr>
            <p:ph type="sldNum" sz="quarter" idx="12"/>
          </p:nvPr>
        </p:nvSpPr>
        <p:spPr bwMode="auto">
          <a:noFill/>
          <a:ln>
            <a:miter lim="800000"/>
            <a:headEnd/>
            <a:tailEnd/>
          </a:ln>
        </p:spPr>
        <p:txBody>
          <a:bodyPr/>
          <a:lstStyle/>
          <a:p>
            <a:fld id="{1E62740E-4BE1-4F8F-8EBB-678323B9170C}" type="slidenum">
              <a:rPr lang="it-IT" sz="1000" smtClean="0">
                <a:latin typeface="Arial" charset="0"/>
                <a:cs typeface="Arial" charset="0"/>
              </a:rPr>
              <a:pPr/>
              <a:t>57</a:t>
            </a:fld>
            <a:endParaRPr lang="it-IT" sz="1000" smtClean="0">
              <a:latin typeface="Arial" charset="0"/>
              <a:cs typeface="Arial" charset="0"/>
            </a:endParaRPr>
          </a:p>
        </p:txBody>
      </p:sp>
      <p:sp>
        <p:nvSpPr>
          <p:cNvPr id="6" name="Text Box 2"/>
          <p:cNvSpPr txBox="1">
            <a:spLocks noChangeArrowheads="1"/>
          </p:cNvSpPr>
          <p:nvPr/>
        </p:nvSpPr>
        <p:spPr bwMode="auto">
          <a:xfrm>
            <a:off x="0" y="617538"/>
            <a:ext cx="9067800" cy="533400"/>
          </a:xfrm>
          <a:prstGeom prst="rect">
            <a:avLst/>
          </a:prstGeom>
          <a:noFill/>
          <a:ln w="9525">
            <a:noFill/>
            <a:round/>
            <a:headEnd/>
            <a:tailEnd/>
          </a:ln>
        </p:spPr>
        <p:txBody>
          <a:bodyPr lIns="90000" tIns="46800" rIns="90000" bIns="46800" anchor="ctr"/>
          <a:lstStyle/>
          <a:p>
            <a:pPr algn="ctr" defTabSz="457200">
              <a:spcBef>
                <a:spcPct val="5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350" dirty="0">
                <a:solidFill>
                  <a:srgbClr val="364D47"/>
                </a:solidFill>
                <a:latin typeface="Arial" pitchFamily="34" charset="0"/>
                <a:ea typeface="MS PGothic" pitchFamily="34" charset="-128"/>
                <a:cs typeface="Arial" pitchFamily="34" charset="0"/>
              </a:rPr>
              <a:t>VERIFICHE PERIODICHE</a:t>
            </a:r>
          </a:p>
        </p:txBody>
      </p:sp>
      <p:graphicFrame>
        <p:nvGraphicFramePr>
          <p:cNvPr id="272386" name="Object 2"/>
          <p:cNvGraphicFramePr>
            <a:graphicFrameLocks noChangeAspect="1"/>
          </p:cNvGraphicFramePr>
          <p:nvPr/>
        </p:nvGraphicFramePr>
        <p:xfrm>
          <a:off x="457200" y="1649413"/>
          <a:ext cx="8001000" cy="4968875"/>
        </p:xfrm>
        <a:graphic>
          <a:graphicData uri="http://schemas.openxmlformats.org/presentationml/2006/ole">
            <p:oleObj spid="_x0000_s272386" name="Documento" r:id="rId5" imgW="6276791" imgH="3899690" progId="">
              <p:embed/>
            </p:oleObj>
          </a:graphicData>
        </a:graphic>
      </p:graphicFrame>
      <p:sp>
        <p:nvSpPr>
          <p:cNvPr id="272391"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ea typeface="MS PGothic"/>
                <a:cs typeface="MS PGothic"/>
              </a:rPr>
              <a:t>REVISIONE LEGALE: PROCESSO DI REVISIONE</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Segnaposto contenuto 2"/>
          <p:cNvSpPr>
            <a:spLocks noGrp="1"/>
          </p:cNvSpPr>
          <p:nvPr>
            <p:ph idx="1"/>
          </p:nvPr>
        </p:nvSpPr>
        <p:spPr>
          <a:xfrm>
            <a:off x="457200" y="1143000"/>
            <a:ext cx="8077200" cy="5181600"/>
          </a:xfrm>
        </p:spPr>
        <p:txBody>
          <a:bodyPr/>
          <a:lstStyle/>
          <a:p>
            <a:pPr algn="just" eaLnBrk="1" hangingPunct="1">
              <a:buFont typeface="Arial" charset="0"/>
              <a:buNone/>
            </a:pPr>
            <a:r>
              <a:rPr lang="it-IT" sz="1600" smtClean="0">
                <a:solidFill>
                  <a:srgbClr val="262626"/>
                </a:solidFill>
                <a:ea typeface="MS PGothic"/>
              </a:rPr>
              <a:t>Fattori da considerare (esempio):</a:t>
            </a:r>
          </a:p>
          <a:p>
            <a:pPr algn="just" eaLnBrk="1" hangingPunct="1">
              <a:buFont typeface="Wingdings" pitchFamily="2" charset="2"/>
              <a:buChar char="q"/>
            </a:pPr>
            <a:r>
              <a:rPr lang="it-IT" sz="1600" smtClean="0">
                <a:solidFill>
                  <a:srgbClr val="262626"/>
                </a:solidFill>
                <a:ea typeface="MS PGothic"/>
              </a:rPr>
              <a:t>Conoscenza del settore e delle tematiche relative all’incarico</a:t>
            </a:r>
          </a:p>
          <a:p>
            <a:pPr algn="just" eaLnBrk="1" hangingPunct="1">
              <a:buFont typeface="Wingdings" pitchFamily="2" charset="2"/>
              <a:buChar char="q"/>
            </a:pPr>
            <a:r>
              <a:rPr lang="it-IT" sz="1600" smtClean="0">
                <a:solidFill>
                  <a:srgbClr val="262626"/>
                </a:solidFill>
                <a:ea typeface="MS PGothic"/>
              </a:rPr>
              <a:t>Disponibilità di personale con le competenze tecniche necessarie per espletare l’incarico</a:t>
            </a:r>
          </a:p>
          <a:p>
            <a:pPr algn="just" eaLnBrk="1" hangingPunct="1">
              <a:buFont typeface="Wingdings" pitchFamily="2" charset="2"/>
              <a:buChar char="q"/>
            </a:pPr>
            <a:r>
              <a:rPr lang="it-IT" sz="1600" smtClean="0">
                <a:solidFill>
                  <a:srgbClr val="262626"/>
                </a:solidFill>
                <a:ea typeface="MS PGothic"/>
              </a:rPr>
              <a:t>Possibilità di ricorrere ad esperti</a:t>
            </a:r>
          </a:p>
          <a:p>
            <a:pPr algn="just" eaLnBrk="1" hangingPunct="1">
              <a:buFont typeface="Wingdings" pitchFamily="2" charset="2"/>
              <a:buChar char="q"/>
            </a:pPr>
            <a:r>
              <a:rPr lang="it-IT" sz="1600" smtClean="0">
                <a:solidFill>
                  <a:srgbClr val="262626"/>
                </a:solidFill>
                <a:ea typeface="MS PGothic"/>
              </a:rPr>
              <a:t>Capacità di completare l’incarico entro il termine indicato per l’emissione della Relazione</a:t>
            </a:r>
          </a:p>
          <a:p>
            <a:pPr algn="just" eaLnBrk="1" hangingPunct="1">
              <a:buFont typeface="Wingdings" pitchFamily="2" charset="2"/>
              <a:buChar char="q"/>
            </a:pPr>
            <a:r>
              <a:rPr lang="it-IT" sz="1600" smtClean="0">
                <a:solidFill>
                  <a:srgbClr val="262626"/>
                </a:solidFill>
                <a:ea typeface="MS PGothic"/>
              </a:rPr>
              <a:t>Reputazione della società e del top management</a:t>
            </a:r>
          </a:p>
          <a:p>
            <a:pPr algn="just" eaLnBrk="1" hangingPunct="1">
              <a:buFont typeface="Wingdings" pitchFamily="2" charset="2"/>
              <a:buChar char="q"/>
            </a:pPr>
            <a:r>
              <a:rPr lang="it-IT" sz="1600" smtClean="0">
                <a:solidFill>
                  <a:srgbClr val="262626"/>
                </a:solidFill>
                <a:ea typeface="MS PGothic"/>
              </a:rPr>
              <a:t>Atteggiamento della proprietà e della direzione in merito all’interpretazione dei principi contabili e all’ambiente di controllo interno</a:t>
            </a:r>
          </a:p>
          <a:p>
            <a:pPr algn="just" eaLnBrk="1" hangingPunct="1">
              <a:buFont typeface="Wingdings" pitchFamily="2" charset="2"/>
              <a:buChar char="q"/>
            </a:pPr>
            <a:r>
              <a:rPr lang="it-IT" sz="1600" smtClean="0">
                <a:solidFill>
                  <a:srgbClr val="262626"/>
                </a:solidFill>
                <a:ea typeface="MS PGothic"/>
              </a:rPr>
              <a:t>Situazione economica e finanziaria della società</a:t>
            </a:r>
          </a:p>
          <a:p>
            <a:pPr algn="just" eaLnBrk="1" hangingPunct="1">
              <a:buFont typeface="Wingdings" pitchFamily="2" charset="2"/>
              <a:buChar char="q"/>
            </a:pPr>
            <a:r>
              <a:rPr lang="it-IT" sz="1600" smtClean="0">
                <a:solidFill>
                  <a:srgbClr val="262626"/>
                </a:solidFill>
                <a:ea typeface="MS PGothic"/>
              </a:rPr>
              <a:t>Profittabilità dell’attività e competitività aziendale</a:t>
            </a:r>
          </a:p>
          <a:p>
            <a:pPr algn="just" eaLnBrk="1" hangingPunct="1">
              <a:buFont typeface="Wingdings" pitchFamily="2" charset="2"/>
              <a:buChar char="q"/>
            </a:pPr>
            <a:r>
              <a:rPr lang="it-IT" sz="1600" smtClean="0">
                <a:solidFill>
                  <a:srgbClr val="262626"/>
                </a:solidFill>
                <a:ea typeface="MS PGothic"/>
              </a:rPr>
              <a:t>Affidabilità del sistema di controllo e delle stime contabili</a:t>
            </a:r>
          </a:p>
          <a:p>
            <a:pPr algn="just" eaLnBrk="1" hangingPunct="1">
              <a:buFont typeface="Wingdings" pitchFamily="2" charset="2"/>
              <a:buChar char="q"/>
            </a:pPr>
            <a:r>
              <a:rPr lang="it-IT" sz="1600" smtClean="0">
                <a:solidFill>
                  <a:srgbClr val="262626"/>
                </a:solidFill>
                <a:ea typeface="MS PGothic"/>
              </a:rPr>
              <a:t>Continuità aziendale</a:t>
            </a:r>
          </a:p>
          <a:p>
            <a:pPr algn="just" eaLnBrk="1" hangingPunct="1">
              <a:buFont typeface="Wingdings" pitchFamily="2" charset="2"/>
              <a:buChar char="q"/>
            </a:pPr>
            <a:r>
              <a:rPr lang="it-IT" sz="1600" smtClean="0">
                <a:solidFill>
                  <a:srgbClr val="262626"/>
                </a:solidFill>
                <a:ea typeface="MS PGothic"/>
              </a:rPr>
              <a:t>Esistenza di transazioni di rilievo con parti correlate</a:t>
            </a:r>
            <a:endParaRPr lang="it-IT" sz="1600" smtClean="0">
              <a:solidFill>
                <a:srgbClr val="FF0000"/>
              </a:solidFill>
              <a:ea typeface="MS PGothic"/>
            </a:endParaRPr>
          </a:p>
          <a:p>
            <a:pPr algn="just" eaLnBrk="1" hangingPunct="1">
              <a:buFont typeface="Arial" charset="0"/>
              <a:buNone/>
            </a:pPr>
            <a:endParaRPr lang="it-IT" sz="800" smtClean="0">
              <a:solidFill>
                <a:srgbClr val="262626"/>
              </a:solidFill>
              <a:ea typeface="MS PGothic"/>
            </a:endParaRPr>
          </a:p>
          <a:p>
            <a:pPr algn="just" eaLnBrk="1" hangingPunct="1">
              <a:buFont typeface="Arial" charset="0"/>
              <a:buNone/>
            </a:pPr>
            <a:r>
              <a:rPr lang="it-IT" sz="1600" smtClean="0">
                <a:solidFill>
                  <a:srgbClr val="262626"/>
                </a:solidFill>
                <a:ea typeface="MS PGothic"/>
              </a:rPr>
              <a:t>Fonti: colloqui con la direzione, esame dell’organigramma e dei risultati operativi ed economici degli ultimi esercizi, altre notizie.</a:t>
            </a:r>
          </a:p>
        </p:txBody>
      </p:sp>
      <p:sp>
        <p:nvSpPr>
          <p:cNvPr id="30725" name="Text Box 2"/>
          <p:cNvSpPr txBox="1">
            <a:spLocks noChangeArrowheads="1"/>
          </p:cNvSpPr>
          <p:nvPr/>
        </p:nvSpPr>
        <p:spPr bwMode="auto">
          <a:xfrm>
            <a:off x="-152400" y="617538"/>
            <a:ext cx="9067800" cy="533400"/>
          </a:xfrm>
          <a:prstGeom prst="rect">
            <a:avLst/>
          </a:prstGeom>
          <a:noFill/>
          <a:ln>
            <a:noFill/>
          </a:ln>
          <a:extLst>
            <a:ext uri="{909E8E84-426E-40DD-AFC4-6F175D3DCCD1}"/>
            <a:ext uri="{91240B29-F687-4F45-9708-019B960494DF}"/>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9pPr>
          </a:lstStyle>
          <a:p>
            <a:pPr algn="ctr" defTabSz="457200" eaLnBrk="1" hangingPunct="1">
              <a:spcBef>
                <a:spcPct val="50000"/>
              </a:spcBef>
              <a:defRPr/>
            </a:pPr>
            <a:r>
              <a:rPr lang="it-IT" sz="2350" dirty="0" smtClean="0">
                <a:solidFill>
                  <a:srgbClr val="364D47"/>
                </a:solidFill>
                <a:latin typeface="Arial" charset="0"/>
                <a:ea typeface="ＭＳ Ｐゴシック" charset="0"/>
                <a:cs typeface="ＭＳ Ｐゴシック" charset="0"/>
              </a:rPr>
              <a:t>ACCETTAZIONE DELL’INCARICO</a:t>
            </a:r>
          </a:p>
        </p:txBody>
      </p:sp>
      <p:sp>
        <p:nvSpPr>
          <p:cNvPr id="36868" name="Segnaposto numero diapositiva 6"/>
          <p:cNvSpPr>
            <a:spLocks noGrp="1"/>
          </p:cNvSpPr>
          <p:nvPr>
            <p:ph type="sldNum" sz="quarter" idx="12"/>
          </p:nvPr>
        </p:nvSpPr>
        <p:spPr bwMode="auto">
          <a:noFill/>
          <a:ln>
            <a:miter lim="800000"/>
            <a:headEnd/>
            <a:tailEnd/>
          </a:ln>
        </p:spPr>
        <p:txBody>
          <a:bodyPr/>
          <a:lstStyle/>
          <a:p>
            <a:fld id="{10DAD01A-4C20-4BE9-ACDA-92D13A31FA7A}" type="slidenum">
              <a:rPr lang="it-IT" sz="1000" smtClean="0">
                <a:latin typeface="Arial" charset="0"/>
                <a:cs typeface="Arial" charset="0"/>
              </a:rPr>
              <a:pPr/>
              <a:t>6</a:t>
            </a:fld>
            <a:endParaRPr lang="it-IT" sz="1000" smtClean="0">
              <a:latin typeface="Arial" charset="0"/>
              <a:cs typeface="Arial" charset="0"/>
            </a:endParaRPr>
          </a:p>
        </p:txBody>
      </p:sp>
      <p:sp>
        <p:nvSpPr>
          <p:cNvPr id="36869"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ea typeface="MS PGothic"/>
                <a:cs typeface="MS PGothic"/>
              </a:rPr>
              <a:t>REVISIONE LEGALE: PROCESSO DI REVISIONE</a:t>
            </a:r>
          </a:p>
        </p:txBody>
      </p:sp>
      <p:sp>
        <p:nvSpPr>
          <p:cNvPr id="36870" name="Rettangolo 7"/>
          <p:cNvSpPr>
            <a:spLocks noChangeArrowheads="1"/>
          </p:cNvSpPr>
          <p:nvPr/>
        </p:nvSpPr>
        <p:spPr bwMode="auto">
          <a:xfrm>
            <a:off x="3111500" y="6172200"/>
            <a:ext cx="2019300" cy="457200"/>
          </a:xfrm>
          <a:prstGeom prst="rect">
            <a:avLst/>
          </a:prstGeom>
          <a:noFill/>
          <a:ln w="9525">
            <a:noFill/>
            <a:miter lim="800000"/>
            <a:headEnd/>
            <a:tailEnd/>
          </a:ln>
        </p:spPr>
        <p:txBody>
          <a:bodyPr wrap="none">
            <a:spAutoFit/>
          </a:bodyPr>
          <a:lstStyle/>
          <a:p>
            <a:pPr marL="341313" indent="-341313" algn="ctr">
              <a:lnSpc>
                <a:spcPct val="15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sz="1800">
                <a:solidFill>
                  <a:srgbClr val="252525"/>
                </a:solidFill>
                <a:ea typeface="MS PGothic"/>
                <a:cs typeface="MS PGothic"/>
              </a:rPr>
              <a:t>QUESTIONARIO</a:t>
            </a:r>
          </a:p>
        </p:txBody>
      </p:sp>
      <p:sp>
        <p:nvSpPr>
          <p:cNvPr id="9" name="Freccia circolare a sinistra 8"/>
          <p:cNvSpPr/>
          <p:nvPr/>
        </p:nvSpPr>
        <p:spPr>
          <a:xfrm>
            <a:off x="6324600" y="5181600"/>
            <a:ext cx="428625" cy="1219200"/>
          </a:xfrm>
          <a:prstGeom prst="curvedLeft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it-IT">
              <a:solidFill>
                <a:schemeClr val="tx1"/>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Segnaposto contenuto 2"/>
          <p:cNvSpPr>
            <a:spLocks noGrp="1"/>
          </p:cNvSpPr>
          <p:nvPr>
            <p:ph idx="1"/>
          </p:nvPr>
        </p:nvSpPr>
        <p:spPr>
          <a:xfrm>
            <a:off x="471488" y="1600200"/>
            <a:ext cx="8056562" cy="5029200"/>
          </a:xfrm>
        </p:spPr>
        <p:txBody>
          <a:bodyPr/>
          <a:lstStyle/>
          <a:p>
            <a:pPr eaLnBrk="1" hangingPunct="1">
              <a:buFontTx/>
              <a:buNone/>
              <a:defRPr/>
            </a:pPr>
            <a:r>
              <a:rPr lang="it-IT" sz="1800" dirty="0" smtClean="0">
                <a:solidFill>
                  <a:srgbClr val="262626"/>
                </a:solidFill>
                <a:cs typeface="ＭＳ Ｐゴシック" charset="0"/>
              </a:rPr>
              <a:t>Attività da svolgere nelle verifiche periodiche:</a:t>
            </a:r>
          </a:p>
          <a:p>
            <a:pPr eaLnBrk="1" hangingPunct="1">
              <a:buFontTx/>
              <a:buNone/>
              <a:defRPr/>
            </a:pPr>
            <a:endParaRPr lang="it-IT" sz="1800" dirty="0" smtClean="0">
              <a:solidFill>
                <a:srgbClr val="262626"/>
              </a:solidFill>
              <a:cs typeface="ＭＳ Ｐゴシック" charset="0"/>
            </a:endParaRPr>
          </a:p>
          <a:p>
            <a:pPr marL="800100" lvl="1" indent="-342900" eaLnBrk="1" hangingPunct="1">
              <a:buFont typeface="Arial" pitchFamily="34" charset="0"/>
              <a:buAutoNum type="arabicPeriod" startAt="4"/>
              <a:defRPr/>
            </a:pPr>
            <a:r>
              <a:rPr lang="it-IT" sz="1800" dirty="0" smtClean="0">
                <a:solidFill>
                  <a:srgbClr val="FF0000"/>
                </a:solidFill>
                <a:cs typeface="+mn-cs"/>
              </a:rPr>
              <a:t>Colloqui con la direzione e gli organi di </a:t>
            </a:r>
            <a:r>
              <a:rPr lang="it-IT" sz="1800" dirty="0" err="1" smtClean="0">
                <a:solidFill>
                  <a:srgbClr val="FF0000"/>
                </a:solidFill>
                <a:cs typeface="+mn-cs"/>
              </a:rPr>
              <a:t>governance</a:t>
            </a:r>
            <a:r>
              <a:rPr lang="it-IT" sz="1800" dirty="0" smtClean="0">
                <a:solidFill>
                  <a:srgbClr val="FF0000"/>
                </a:solidFill>
                <a:cs typeface="+mn-cs"/>
              </a:rPr>
              <a:t>.</a:t>
            </a:r>
          </a:p>
          <a:p>
            <a:pPr marL="342900" lvl="1" indent="-342900" eaLnBrk="1" hangingPunct="1">
              <a:buFont typeface="Arial" pitchFamily="34" charset="0"/>
              <a:buNone/>
              <a:defRPr/>
            </a:pPr>
            <a:endParaRPr lang="it-IT" sz="1800" dirty="0" smtClean="0">
              <a:solidFill>
                <a:srgbClr val="262626"/>
              </a:solidFill>
              <a:cs typeface="ＭＳ Ｐゴシック" charset="0"/>
            </a:endParaRPr>
          </a:p>
          <a:p>
            <a:pPr marL="400050" lvl="1" indent="-400050" algn="just">
              <a:buFont typeface="Arial" pitchFamily="34" charset="0"/>
              <a:buNone/>
              <a:defRPr/>
            </a:pPr>
            <a:r>
              <a:rPr lang="it-IT" sz="1600" b="1" dirty="0" smtClean="0">
                <a:solidFill>
                  <a:srgbClr val="262626"/>
                </a:solidFill>
                <a:cs typeface="+mn-cs"/>
              </a:rPr>
              <a:t>Esempi di informazioni da acquisire</a:t>
            </a:r>
            <a:r>
              <a:rPr lang="it-IT" sz="1600" dirty="0" smtClean="0">
                <a:solidFill>
                  <a:srgbClr val="262626"/>
                </a:solidFill>
                <a:cs typeface="+mn-cs"/>
              </a:rPr>
              <a:t>:</a:t>
            </a:r>
          </a:p>
          <a:p>
            <a:pPr algn="just">
              <a:buFont typeface="Wingdings" pitchFamily="2" charset="2"/>
              <a:buChar char="q"/>
              <a:defRPr/>
            </a:pPr>
            <a:r>
              <a:rPr lang="it-IT" sz="1600" dirty="0" smtClean="0">
                <a:solidFill>
                  <a:srgbClr val="262626"/>
                </a:solidFill>
                <a:cs typeface="ＭＳ Ｐゴシック" charset="0"/>
              </a:rPr>
              <a:t>andamento del portafoglio ordini o dei contratti da cui scaturiscono ricavi per la società;</a:t>
            </a:r>
            <a:endParaRPr lang="it-IT" sz="1600" dirty="0" smtClean="0">
              <a:solidFill>
                <a:srgbClr val="FF0000"/>
              </a:solidFill>
              <a:cs typeface="ＭＳ Ｐゴシック" charset="0"/>
            </a:endParaRPr>
          </a:p>
          <a:p>
            <a:pPr algn="just">
              <a:buFont typeface="Wingdings" pitchFamily="2" charset="2"/>
              <a:buChar char="q"/>
              <a:defRPr/>
            </a:pPr>
            <a:r>
              <a:rPr lang="it-IT" sz="1600" dirty="0" smtClean="0">
                <a:solidFill>
                  <a:srgbClr val="262626"/>
                </a:solidFill>
                <a:cs typeface="ＭＳ Ｐゴシック" charset="0"/>
              </a:rPr>
              <a:t>fluttuazioni nel volume d’affari;</a:t>
            </a:r>
          </a:p>
          <a:p>
            <a:pPr algn="just">
              <a:buFont typeface="Wingdings" pitchFamily="2" charset="2"/>
              <a:buChar char="q"/>
              <a:defRPr/>
            </a:pPr>
            <a:r>
              <a:rPr lang="it-IT" sz="1600" dirty="0" smtClean="0">
                <a:cs typeface="ＭＳ Ｐゴシック" charset="0"/>
              </a:rPr>
              <a:t>impegni significativi assunti nel periodo;</a:t>
            </a:r>
          </a:p>
          <a:p>
            <a:pPr algn="just">
              <a:buFont typeface="Wingdings" pitchFamily="2" charset="2"/>
              <a:buChar char="q"/>
              <a:defRPr/>
            </a:pPr>
            <a:r>
              <a:rPr lang="it-IT" sz="1600" dirty="0" smtClean="0">
                <a:solidFill>
                  <a:srgbClr val="262626"/>
                </a:solidFill>
                <a:cs typeface="ＭＳ Ｐゴシック" charset="0"/>
              </a:rPr>
              <a:t>passività potenziali, </a:t>
            </a:r>
            <a:r>
              <a:rPr lang="it-IT" sz="1600" dirty="0" smtClean="0">
                <a:cs typeface="ＭＳ Ｐゴシック" charset="0"/>
              </a:rPr>
              <a:t>nuovi procedimenti legali e sviluppi in quelli precedenti</a:t>
            </a:r>
            <a:r>
              <a:rPr lang="it-IT" sz="1600" dirty="0" smtClean="0">
                <a:solidFill>
                  <a:srgbClr val="262626"/>
                </a:solidFill>
                <a:cs typeface="ＭＳ Ｐゴシック" charset="0"/>
              </a:rPr>
              <a:t>;</a:t>
            </a:r>
          </a:p>
          <a:p>
            <a:pPr algn="just">
              <a:buFont typeface="Wingdings" pitchFamily="2" charset="2"/>
              <a:buChar char="q"/>
              <a:defRPr/>
            </a:pPr>
            <a:r>
              <a:rPr lang="it-IT" sz="1600" dirty="0" smtClean="0">
                <a:solidFill>
                  <a:srgbClr val="262626"/>
                </a:solidFill>
                <a:cs typeface="ＭＳ Ｐゴシック" charset="0"/>
              </a:rPr>
              <a:t>cambiamenti nella situazione finanziaria della società (</a:t>
            </a:r>
            <a:r>
              <a:rPr lang="it-IT" sz="1600" dirty="0" smtClean="0">
                <a:cs typeface="ＭＳ Ｐゴシック" charset="0"/>
              </a:rPr>
              <a:t>nuovi prestiti, garanzie ricevute o concesse, eventuali difficoltà nell’ottenimento del credito o nel far fronte agli impegni assunti</a:t>
            </a:r>
            <a:r>
              <a:rPr lang="it-IT" sz="1600" dirty="0" smtClean="0">
                <a:solidFill>
                  <a:srgbClr val="262626"/>
                </a:solidFill>
                <a:cs typeface="ＭＳ Ｐゴシック" charset="0"/>
              </a:rPr>
              <a:t>);</a:t>
            </a:r>
          </a:p>
          <a:p>
            <a:pPr algn="just">
              <a:buFont typeface="Wingdings" pitchFamily="2" charset="2"/>
              <a:buChar char="q"/>
              <a:defRPr/>
            </a:pPr>
            <a:r>
              <a:rPr lang="it-IT" sz="1600" dirty="0" smtClean="0">
                <a:solidFill>
                  <a:srgbClr val="262626"/>
                </a:solidFill>
                <a:cs typeface="ＭＳ Ｐゴシック" charset="0"/>
              </a:rPr>
              <a:t>cause di perdite sostenute o previste, eventuale perdita di fasce di mercato, di clienti o di fornitori importanti per i quali vi è difficoltà di sostituzione, </a:t>
            </a:r>
            <a:r>
              <a:rPr lang="it-IT" sz="1600" dirty="0" smtClean="0">
                <a:cs typeface="ＭＳ Ｐゴシック" charset="0"/>
              </a:rPr>
              <a:t>di importanti livelli della direzione aziendale</a:t>
            </a:r>
            <a:r>
              <a:rPr lang="it-IT" sz="1600" dirty="0" smtClean="0">
                <a:solidFill>
                  <a:srgbClr val="262626"/>
                </a:solidFill>
                <a:cs typeface="ＭＳ Ｐゴシック" charset="0"/>
              </a:rPr>
              <a:t>;</a:t>
            </a:r>
          </a:p>
          <a:p>
            <a:pPr algn="just">
              <a:buFont typeface="Wingdings" pitchFamily="2" charset="2"/>
              <a:buChar char="q"/>
              <a:defRPr/>
            </a:pPr>
            <a:r>
              <a:rPr lang="it-IT" sz="1600" dirty="0" smtClean="0">
                <a:solidFill>
                  <a:srgbClr val="262626"/>
                </a:solidFill>
                <a:cs typeface="ＭＳ Ｐゴシック" charset="0"/>
              </a:rPr>
              <a:t>operazioni significative con parti correlate.</a:t>
            </a:r>
            <a:endParaRPr lang="it-IT" sz="1600" dirty="0" smtClean="0">
              <a:solidFill>
                <a:srgbClr val="FF0000"/>
              </a:solidFill>
              <a:cs typeface="ＭＳ Ｐゴシック" charset="0"/>
            </a:endParaRPr>
          </a:p>
        </p:txBody>
      </p:sp>
      <p:sp>
        <p:nvSpPr>
          <p:cNvPr id="403459" name="Segnaposto numero diapositiva 6"/>
          <p:cNvSpPr>
            <a:spLocks noGrp="1"/>
          </p:cNvSpPr>
          <p:nvPr>
            <p:ph type="sldNum" sz="quarter" idx="12"/>
          </p:nvPr>
        </p:nvSpPr>
        <p:spPr bwMode="auto">
          <a:noFill/>
          <a:ln>
            <a:miter lim="800000"/>
            <a:headEnd/>
            <a:tailEnd/>
          </a:ln>
        </p:spPr>
        <p:txBody>
          <a:bodyPr/>
          <a:lstStyle/>
          <a:p>
            <a:fld id="{DBE03810-AC27-4B5C-B33F-93CFE5B415EF}" type="slidenum">
              <a:rPr lang="it-IT" sz="1000" smtClean="0">
                <a:latin typeface="Arial" charset="0"/>
                <a:cs typeface="Arial" charset="0"/>
              </a:rPr>
              <a:pPr/>
              <a:t>61</a:t>
            </a:fld>
            <a:endParaRPr lang="it-IT" sz="1000" smtClean="0">
              <a:latin typeface="Arial" charset="0"/>
              <a:cs typeface="Arial" charset="0"/>
            </a:endParaRPr>
          </a:p>
        </p:txBody>
      </p:sp>
      <p:sp>
        <p:nvSpPr>
          <p:cNvPr id="6" name="Text Box 2"/>
          <p:cNvSpPr txBox="1">
            <a:spLocks noChangeArrowheads="1"/>
          </p:cNvSpPr>
          <p:nvPr/>
        </p:nvSpPr>
        <p:spPr bwMode="auto">
          <a:xfrm>
            <a:off x="0" y="617538"/>
            <a:ext cx="9067800" cy="533400"/>
          </a:xfrm>
          <a:prstGeom prst="rect">
            <a:avLst/>
          </a:prstGeom>
          <a:noFill/>
          <a:ln w="9525">
            <a:noFill/>
            <a:round/>
            <a:headEnd/>
            <a:tailEnd/>
          </a:ln>
        </p:spPr>
        <p:txBody>
          <a:bodyPr lIns="90000" tIns="46800" rIns="90000" bIns="46800" anchor="ctr"/>
          <a:lstStyle/>
          <a:p>
            <a:pPr algn="ctr" defTabSz="457200">
              <a:spcBef>
                <a:spcPct val="5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350" dirty="0">
                <a:solidFill>
                  <a:srgbClr val="364D47"/>
                </a:solidFill>
                <a:latin typeface="Arial" pitchFamily="34" charset="0"/>
                <a:ea typeface="MS PGothic" pitchFamily="34" charset="-128"/>
                <a:cs typeface="Arial" pitchFamily="34" charset="0"/>
              </a:rPr>
              <a:t>VERIFICHE PERIODICHE</a:t>
            </a:r>
          </a:p>
        </p:txBody>
      </p:sp>
      <p:sp>
        <p:nvSpPr>
          <p:cNvPr id="403461"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ea typeface="MS PGothic"/>
                <a:cs typeface="MS PGothic"/>
              </a:rPr>
              <a:t>REVISIONE LEGALE: PROCESSO DI REVISIONE</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5" name="Text Box 2"/>
          <p:cNvSpPr txBox="1">
            <a:spLocks noChangeArrowheads="1"/>
          </p:cNvSpPr>
          <p:nvPr/>
        </p:nvSpPr>
        <p:spPr bwMode="auto">
          <a:xfrm>
            <a:off x="-152400" y="617538"/>
            <a:ext cx="9067800" cy="533400"/>
          </a:xfrm>
          <a:prstGeom prst="rect">
            <a:avLst/>
          </a:prstGeom>
          <a:noFill/>
          <a:ln>
            <a:noFill/>
          </a:ln>
          <a:extLst>
            <a:ext uri="{909E8E84-426E-40DD-AFC4-6F175D3DCCD1}"/>
            <a:ext uri="{91240B29-F687-4F45-9708-019B960494DF}"/>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9pPr>
          </a:lstStyle>
          <a:p>
            <a:pPr algn="ctr" defTabSz="457200" eaLnBrk="1" hangingPunct="1">
              <a:spcBef>
                <a:spcPct val="50000"/>
              </a:spcBef>
              <a:defRPr/>
            </a:pPr>
            <a:r>
              <a:rPr lang="it-IT" sz="2350" dirty="0" smtClean="0">
                <a:solidFill>
                  <a:srgbClr val="364D47"/>
                </a:solidFill>
                <a:latin typeface="Arial" charset="0"/>
                <a:ea typeface="ＭＳ Ｐゴシック" charset="0"/>
                <a:cs typeface="ＭＳ Ｐゴシック" charset="0"/>
              </a:rPr>
              <a:t>ACCETTAZIONE DELL’INCARICO – Questionario (1)</a:t>
            </a:r>
          </a:p>
        </p:txBody>
      </p:sp>
      <p:sp>
        <p:nvSpPr>
          <p:cNvPr id="295941" name="Segnaposto numero diapositiva 6"/>
          <p:cNvSpPr>
            <a:spLocks noGrp="1"/>
          </p:cNvSpPr>
          <p:nvPr>
            <p:ph type="sldNum" sz="quarter" idx="12"/>
          </p:nvPr>
        </p:nvSpPr>
        <p:spPr bwMode="auto">
          <a:noFill/>
          <a:ln>
            <a:miter lim="800000"/>
            <a:headEnd/>
            <a:tailEnd/>
          </a:ln>
        </p:spPr>
        <p:txBody>
          <a:bodyPr/>
          <a:lstStyle/>
          <a:p>
            <a:fld id="{FB8292C8-6BA0-4668-B966-A0466229DADC}" type="slidenum">
              <a:rPr lang="it-IT" sz="1000" smtClean="0">
                <a:latin typeface="Arial" charset="0"/>
                <a:cs typeface="Arial" charset="0"/>
              </a:rPr>
              <a:pPr/>
              <a:t>7</a:t>
            </a:fld>
            <a:endParaRPr lang="it-IT" sz="1000" smtClean="0">
              <a:latin typeface="Arial" charset="0"/>
              <a:cs typeface="Arial" charset="0"/>
            </a:endParaRPr>
          </a:p>
        </p:txBody>
      </p:sp>
      <p:sp>
        <p:nvSpPr>
          <p:cNvPr id="295942"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ea typeface="MS PGothic"/>
                <a:cs typeface="MS PGothic"/>
              </a:rPr>
              <a:t>REVISIONE LEGALE: PROCESSO DI REVISIONE</a:t>
            </a:r>
          </a:p>
        </p:txBody>
      </p:sp>
      <p:graphicFrame>
        <p:nvGraphicFramePr>
          <p:cNvPr id="295938" name="Segnaposto contenuto 6"/>
          <p:cNvGraphicFramePr>
            <a:graphicFrameLocks noChangeAspect="1"/>
          </p:cNvGraphicFramePr>
          <p:nvPr>
            <p:ph idx="1"/>
          </p:nvPr>
        </p:nvGraphicFramePr>
        <p:xfrm>
          <a:off x="838200" y="1296988"/>
          <a:ext cx="7696200" cy="5256212"/>
        </p:xfrm>
        <a:graphic>
          <a:graphicData uri="http://schemas.openxmlformats.org/presentationml/2006/ole">
            <p:oleObj spid="_x0000_s295938" name="Documento" r:id="rId5" imgW="6248343" imgH="5929282" progId="">
              <p:embed/>
            </p:oleObj>
          </a:graphicData>
        </a:graphic>
      </p:graphicFrame>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5" name="Text Box 2"/>
          <p:cNvSpPr txBox="1">
            <a:spLocks noChangeArrowheads="1"/>
          </p:cNvSpPr>
          <p:nvPr/>
        </p:nvSpPr>
        <p:spPr bwMode="auto">
          <a:xfrm>
            <a:off x="-152400" y="617538"/>
            <a:ext cx="9067800" cy="533400"/>
          </a:xfrm>
          <a:prstGeom prst="rect">
            <a:avLst/>
          </a:prstGeom>
          <a:noFill/>
          <a:ln>
            <a:noFill/>
          </a:ln>
          <a:extLst>
            <a:ext uri="{909E8E84-426E-40DD-AFC4-6F175D3DCCD1}"/>
            <a:ext uri="{91240B29-F687-4F45-9708-019B960494DF}"/>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9pPr>
          </a:lstStyle>
          <a:p>
            <a:pPr algn="ctr" defTabSz="457200" eaLnBrk="1" hangingPunct="1">
              <a:spcBef>
                <a:spcPct val="50000"/>
              </a:spcBef>
              <a:defRPr/>
            </a:pPr>
            <a:r>
              <a:rPr lang="it-IT" sz="2350" dirty="0" smtClean="0">
                <a:solidFill>
                  <a:srgbClr val="364D47"/>
                </a:solidFill>
                <a:latin typeface="Arial" charset="0"/>
                <a:ea typeface="ＭＳ Ｐゴシック" charset="0"/>
                <a:cs typeface="ＭＳ Ｐゴシック" charset="0"/>
              </a:rPr>
              <a:t>ACCETTAZIONE DELL’INCARICO – Questionario (2)</a:t>
            </a:r>
          </a:p>
        </p:txBody>
      </p:sp>
      <p:sp>
        <p:nvSpPr>
          <p:cNvPr id="296966" name="Segnaposto numero diapositiva 6"/>
          <p:cNvSpPr>
            <a:spLocks noGrp="1"/>
          </p:cNvSpPr>
          <p:nvPr>
            <p:ph type="sldNum" sz="quarter" idx="12"/>
          </p:nvPr>
        </p:nvSpPr>
        <p:spPr bwMode="auto">
          <a:noFill/>
          <a:ln>
            <a:miter lim="800000"/>
            <a:headEnd/>
            <a:tailEnd/>
          </a:ln>
        </p:spPr>
        <p:txBody>
          <a:bodyPr/>
          <a:lstStyle/>
          <a:p>
            <a:fld id="{38BC01B9-F05C-450B-B1BF-6430C79F9F83}" type="slidenum">
              <a:rPr lang="it-IT" sz="1000" smtClean="0">
                <a:latin typeface="Arial" charset="0"/>
                <a:cs typeface="Arial" charset="0"/>
              </a:rPr>
              <a:pPr/>
              <a:t>8</a:t>
            </a:fld>
            <a:endParaRPr lang="it-IT" sz="1000" smtClean="0">
              <a:latin typeface="Arial" charset="0"/>
              <a:cs typeface="Arial" charset="0"/>
            </a:endParaRPr>
          </a:p>
        </p:txBody>
      </p:sp>
      <p:sp>
        <p:nvSpPr>
          <p:cNvPr id="296967"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ea typeface="MS PGothic"/>
                <a:cs typeface="MS PGothic"/>
              </a:rPr>
              <a:t>REVISIONE LEGALE: PROCESSO DI REVISIONE</a:t>
            </a:r>
          </a:p>
        </p:txBody>
      </p:sp>
      <p:graphicFrame>
        <p:nvGraphicFramePr>
          <p:cNvPr id="296963" name="Segnaposto contenuto 8"/>
          <p:cNvGraphicFramePr>
            <a:graphicFrameLocks noChangeAspect="1"/>
          </p:cNvGraphicFramePr>
          <p:nvPr>
            <p:ph idx="1"/>
          </p:nvPr>
        </p:nvGraphicFramePr>
        <p:xfrm>
          <a:off x="914400" y="1447800"/>
          <a:ext cx="7358063" cy="4879975"/>
        </p:xfrm>
        <a:graphic>
          <a:graphicData uri="http://schemas.openxmlformats.org/presentationml/2006/ole">
            <p:oleObj spid="_x0000_s296963" name="Documento" r:id="rId5" imgW="6282459" imgH="4165353" progId="">
              <p:embed/>
            </p:oleObj>
          </a:graphicData>
        </a:graphic>
      </p:graphicFrame>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5" name="Text Box 2"/>
          <p:cNvSpPr txBox="1">
            <a:spLocks noChangeArrowheads="1"/>
          </p:cNvSpPr>
          <p:nvPr/>
        </p:nvSpPr>
        <p:spPr bwMode="auto">
          <a:xfrm>
            <a:off x="-152400" y="617538"/>
            <a:ext cx="9067800" cy="533400"/>
          </a:xfrm>
          <a:prstGeom prst="rect">
            <a:avLst/>
          </a:prstGeom>
          <a:noFill/>
          <a:ln>
            <a:noFill/>
          </a:ln>
          <a:extLst>
            <a:ext uri="{909E8E84-426E-40DD-AFC4-6F175D3DCCD1}"/>
            <a:ext uri="{91240B29-F687-4F45-9708-019B960494DF}"/>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itchFamily="34" charset="0"/>
                <a:cs typeface="Arial" pitchFamily="34" charset="0"/>
              </a:defRPr>
            </a:lvl9pPr>
          </a:lstStyle>
          <a:p>
            <a:pPr algn="ctr" defTabSz="457200" eaLnBrk="1" hangingPunct="1">
              <a:spcBef>
                <a:spcPct val="50000"/>
              </a:spcBef>
              <a:defRPr/>
            </a:pPr>
            <a:r>
              <a:rPr lang="it-IT" sz="2350" dirty="0" smtClean="0">
                <a:solidFill>
                  <a:srgbClr val="364D47"/>
                </a:solidFill>
                <a:latin typeface="Arial" charset="0"/>
                <a:ea typeface="ＭＳ Ｐゴシック" charset="0"/>
                <a:cs typeface="ＭＳ Ｐゴシック" charset="0"/>
              </a:rPr>
              <a:t>ACCETTAZIONE DELL’INCARICO – Questionario (3)</a:t>
            </a:r>
          </a:p>
        </p:txBody>
      </p:sp>
      <p:sp>
        <p:nvSpPr>
          <p:cNvPr id="297990" name="Segnaposto numero diapositiva 6"/>
          <p:cNvSpPr>
            <a:spLocks noGrp="1"/>
          </p:cNvSpPr>
          <p:nvPr>
            <p:ph type="sldNum" sz="quarter" idx="12"/>
          </p:nvPr>
        </p:nvSpPr>
        <p:spPr bwMode="auto">
          <a:noFill/>
          <a:ln>
            <a:miter lim="800000"/>
            <a:headEnd/>
            <a:tailEnd/>
          </a:ln>
        </p:spPr>
        <p:txBody>
          <a:bodyPr/>
          <a:lstStyle/>
          <a:p>
            <a:fld id="{965DD8C0-5EE6-4F07-9390-DA06BEFA27C3}" type="slidenum">
              <a:rPr lang="it-IT" sz="1000" smtClean="0">
                <a:latin typeface="Arial" charset="0"/>
                <a:cs typeface="Arial" charset="0"/>
              </a:rPr>
              <a:pPr/>
              <a:t>9</a:t>
            </a:fld>
            <a:endParaRPr lang="it-IT" sz="1000" smtClean="0">
              <a:latin typeface="Arial" charset="0"/>
              <a:cs typeface="Arial" charset="0"/>
            </a:endParaRPr>
          </a:p>
        </p:txBody>
      </p:sp>
      <p:sp>
        <p:nvSpPr>
          <p:cNvPr id="297991"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ea typeface="MS PGothic"/>
                <a:cs typeface="MS PGothic"/>
              </a:rPr>
              <a:t>REVISIONE LEGALE: PROCESSO DI REVISIONE</a:t>
            </a:r>
          </a:p>
        </p:txBody>
      </p:sp>
      <p:graphicFrame>
        <p:nvGraphicFramePr>
          <p:cNvPr id="297987" name="Segnaposto contenuto 7"/>
          <p:cNvGraphicFramePr>
            <a:graphicFrameLocks noChangeAspect="1"/>
          </p:cNvGraphicFramePr>
          <p:nvPr>
            <p:ph idx="1"/>
          </p:nvPr>
        </p:nvGraphicFramePr>
        <p:xfrm>
          <a:off x="838200" y="1604963"/>
          <a:ext cx="7239000" cy="4948237"/>
        </p:xfrm>
        <a:graphic>
          <a:graphicData uri="http://schemas.openxmlformats.org/presentationml/2006/ole">
            <p:oleObj spid="_x0000_s297987" name="Documento" r:id="rId5" imgW="6282459" imgH="5634693" progId="">
              <p:embed/>
            </p:oleObj>
          </a:graphicData>
        </a:graphic>
      </p:graphicFrame>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1_master_powerpoint_Formazion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o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bwMode="auto">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a:spPr>
      <a:bodyPr anchor="ctr"/>
      <a:lstStyle>
        <a:defPPr algn="ctr" eaLnBrk="1" hangingPunct="1">
          <a:spcBef>
            <a:spcPct val="50000"/>
          </a:spcBef>
          <a:defRPr sz="1800" dirty="0">
            <a:solidFill>
              <a:srgbClr val="262626"/>
            </a:solidFill>
          </a:defRPr>
        </a:defPPr>
      </a:lstStyle>
    </a:tx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8585</TotalTime>
  <Words>5347</Words>
  <Application>Microsoft Office PowerPoint</Application>
  <PresentationFormat>On-screen Show (4:3)</PresentationFormat>
  <Paragraphs>755</Paragraphs>
  <Slides>61</Slides>
  <Notes>53</Notes>
  <HiddenSlides>0</HiddenSlides>
  <MMClips>0</MMClips>
  <ScaleCrop>false</ScaleCrop>
  <HeadingPairs>
    <vt:vector size="8" baseType="variant">
      <vt:variant>
        <vt:lpstr>Caratteri utilizzati</vt:lpstr>
      </vt:variant>
      <vt:variant>
        <vt:i4>9</vt:i4>
      </vt:variant>
      <vt:variant>
        <vt:lpstr>Modello struttura</vt:lpstr>
      </vt:variant>
      <vt:variant>
        <vt:i4>2</vt:i4>
      </vt:variant>
      <vt:variant>
        <vt:lpstr>Server OLE incorporati</vt:lpstr>
      </vt:variant>
      <vt:variant>
        <vt:i4>3</vt:i4>
      </vt:variant>
      <vt:variant>
        <vt:lpstr>Titoli diapositive</vt:lpstr>
      </vt:variant>
      <vt:variant>
        <vt:i4>61</vt:i4>
      </vt:variant>
    </vt:vector>
  </HeadingPairs>
  <TitlesOfParts>
    <vt:vector size="75" baseType="lpstr">
      <vt:lpstr>Arial</vt:lpstr>
      <vt:lpstr>MS PGothic</vt:lpstr>
      <vt:lpstr>Calibri</vt:lpstr>
      <vt:lpstr>Rotis Semi Sans Std 75 Extra Bo</vt:lpstr>
      <vt:lpstr>Wingdings</vt:lpstr>
      <vt:lpstr>Rotis Semi Sans Std 55 Regular</vt:lpstr>
      <vt:lpstr>Rotis Semi Sans Std 65 Bold</vt:lpstr>
      <vt:lpstr>Arial Narrow</vt:lpstr>
      <vt:lpstr>SimSun</vt:lpstr>
      <vt:lpstr>1_master_powerpoint_Formazione1</vt:lpstr>
      <vt:lpstr>Tema di Office</vt:lpstr>
      <vt:lpstr>Documento</vt:lpstr>
      <vt:lpstr>Document</vt:lpstr>
      <vt:lpstr>Foglio di lavoro</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Diapositiva 33</vt:lpstr>
      <vt:lpstr>Diapositiva 34</vt:lpstr>
      <vt:lpstr>Diapositiva 35</vt:lpstr>
      <vt:lpstr>Diapositiva 36</vt:lpstr>
      <vt:lpstr>Diapositiva 37</vt:lpstr>
      <vt:lpstr>Diapositiva 38</vt:lpstr>
      <vt:lpstr>Diapositiva 39</vt:lpstr>
      <vt:lpstr>Diapositiva 40</vt:lpstr>
      <vt:lpstr>Diapositiva 41</vt:lpstr>
      <vt:lpstr>Diapositiva 42</vt:lpstr>
      <vt:lpstr>Diapositiva 43</vt:lpstr>
      <vt:lpstr>Diapositiva 44</vt:lpstr>
      <vt:lpstr>Diapositiva 45</vt:lpstr>
      <vt:lpstr>Diapositiva 46</vt:lpstr>
      <vt:lpstr>Diapositiva 47</vt:lpstr>
      <vt:lpstr>Diapositiva 48</vt:lpstr>
      <vt:lpstr>Diapositiva 49</vt:lpstr>
      <vt:lpstr>Diapositiva 50</vt:lpstr>
      <vt:lpstr>Diapositiva 51</vt:lpstr>
      <vt:lpstr>Diapositiva 52</vt:lpstr>
      <vt:lpstr>Diapositiva 53</vt:lpstr>
      <vt:lpstr>Diapositiva 54</vt:lpstr>
      <vt:lpstr>Diapositiva 55</vt:lpstr>
      <vt:lpstr>Diapositiva 56</vt:lpstr>
      <vt:lpstr>Diapositiva 57</vt:lpstr>
      <vt:lpstr>Diapositiva 58</vt:lpstr>
      <vt:lpstr>Diapositiva 59</vt:lpstr>
      <vt:lpstr>Diapositiva 60</vt:lpstr>
      <vt:lpstr>Diapositiva 61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Fabrizio</dc:creator>
  <cp:lastModifiedBy>Silvia e Paola</cp:lastModifiedBy>
  <cp:revision>1076</cp:revision>
  <cp:lastPrinted>1601-01-01T00:00:00Z</cp:lastPrinted>
  <dcterms:created xsi:type="dcterms:W3CDTF">1601-01-01T00:00:00Z</dcterms:created>
  <dcterms:modified xsi:type="dcterms:W3CDTF">2011-11-22T22:04:20Z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